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55"/>
  </p:notesMasterIdLst>
  <p:handoutMasterIdLst>
    <p:handoutMasterId r:id="rId56"/>
  </p:handoutMasterIdLst>
  <p:sldIdLst>
    <p:sldId id="307" r:id="rId5"/>
    <p:sldId id="384" r:id="rId6"/>
    <p:sldId id="363" r:id="rId7"/>
    <p:sldId id="385" r:id="rId8"/>
    <p:sldId id="366" r:id="rId9"/>
    <p:sldId id="367" r:id="rId10"/>
    <p:sldId id="368" r:id="rId11"/>
    <p:sldId id="370" r:id="rId12"/>
    <p:sldId id="371" r:id="rId13"/>
    <p:sldId id="394" r:id="rId14"/>
    <p:sldId id="352" r:id="rId15"/>
    <p:sldId id="356" r:id="rId16"/>
    <p:sldId id="386" r:id="rId17"/>
    <p:sldId id="362" r:id="rId18"/>
    <p:sldId id="373" r:id="rId19"/>
    <p:sldId id="372" r:id="rId20"/>
    <p:sldId id="378" r:id="rId21"/>
    <p:sldId id="361" r:id="rId22"/>
    <p:sldId id="346" r:id="rId23"/>
    <p:sldId id="387" r:id="rId24"/>
    <p:sldId id="388" r:id="rId25"/>
    <p:sldId id="389" r:id="rId26"/>
    <p:sldId id="369" r:id="rId27"/>
    <p:sldId id="390" r:id="rId28"/>
    <p:sldId id="360" r:id="rId29"/>
    <p:sldId id="379" r:id="rId30"/>
    <p:sldId id="326" r:id="rId31"/>
    <p:sldId id="381" r:id="rId32"/>
    <p:sldId id="382" r:id="rId33"/>
    <p:sldId id="322" r:id="rId34"/>
    <p:sldId id="338" r:id="rId35"/>
    <p:sldId id="339" r:id="rId36"/>
    <p:sldId id="340" r:id="rId37"/>
    <p:sldId id="383" r:id="rId38"/>
    <p:sldId id="348" r:id="rId39"/>
    <p:sldId id="344" r:id="rId40"/>
    <p:sldId id="345" r:id="rId41"/>
    <p:sldId id="295" r:id="rId42"/>
    <p:sldId id="359" r:id="rId43"/>
    <p:sldId id="358" r:id="rId44"/>
    <p:sldId id="334" r:id="rId45"/>
    <p:sldId id="333" r:id="rId46"/>
    <p:sldId id="335" r:id="rId47"/>
    <p:sldId id="354" r:id="rId48"/>
    <p:sldId id="336" r:id="rId49"/>
    <p:sldId id="337" r:id="rId50"/>
    <p:sldId id="392" r:id="rId51"/>
    <p:sldId id="393" r:id="rId52"/>
    <p:sldId id="349" r:id="rId53"/>
    <p:sldId id="35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67" autoAdjust="0"/>
  </p:normalViewPr>
  <p:slideViewPr>
    <p:cSldViewPr snapToGrid="0">
      <p:cViewPr varScale="1">
        <p:scale>
          <a:sx n="73" d="100"/>
          <a:sy n="73" d="100"/>
        </p:scale>
        <p:origin x="1070" y="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2121F0-9632-4A5C-8E2B-26BB8BF7FC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BF4D01BB-E391-4ED3-8F78-4EA5EDEAD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D6F585-EF98-4233-98F7-68A12C9247C3}" type="datetimeFigureOut">
              <a:rPr lang="de-DE" smtClean="0"/>
              <a:t>21.06.2022</a:t>
            </a:fld>
            <a:endParaRPr lang="de-DE"/>
          </a:p>
        </p:txBody>
      </p:sp>
      <p:sp>
        <p:nvSpPr>
          <p:cNvPr id="4" name="Footer Placeholder 3">
            <a:extLst>
              <a:ext uri="{FF2B5EF4-FFF2-40B4-BE49-F238E27FC236}">
                <a16:creationId xmlns:a16="http://schemas.microsoft.com/office/drawing/2014/main" id="{A5BF8F2E-A360-4905-BCD1-7ED56A43A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de-DE"/>
              <a:t>https://arxiv.org/pdf/2006.13979.pdf</a:t>
            </a:r>
          </a:p>
        </p:txBody>
      </p:sp>
      <p:sp>
        <p:nvSpPr>
          <p:cNvPr id="5" name="Slide Number Placeholder 4">
            <a:extLst>
              <a:ext uri="{FF2B5EF4-FFF2-40B4-BE49-F238E27FC236}">
                <a16:creationId xmlns:a16="http://schemas.microsoft.com/office/drawing/2014/main" id="{5604785D-D284-468C-BA15-126299151E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773AC-C13D-4BF2-AB36-E9B8C71BEEA0}" type="slidenum">
              <a:rPr lang="de-DE" smtClean="0"/>
              <a:t>‹#›</a:t>
            </a:fld>
            <a:endParaRPr lang="de-DE"/>
          </a:p>
        </p:txBody>
      </p:sp>
    </p:spTree>
    <p:extLst>
      <p:ext uri="{BB962C8B-B14F-4D97-AF65-F5344CB8AC3E}">
        <p14:creationId xmlns:p14="http://schemas.microsoft.com/office/powerpoint/2010/main" val="20344926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https://arxiv.org/pdf/2006.13979.pdf</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wc.com/us/en/advisory-services/publications/consumer-intelligence-series/pwc-voice-assistants.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abs/1911.04252"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facebook.com/l.php?u=https%3A%2F%2Fold.datahub.io%2Fdataset%2Flibrivox-audiobooks&amp;h=AT0JcFg6pBfTW0-vxGUP9UkkV0P7dvdr_lt4NgXp78O126XaquQrhgiRhF2v67Qg64M2N83dMbuKFbFzS5Y6WLVUpkhHUhrd1KXMY0-j5UIBVGqgVY_YNHStfCSj-NN0YAcUWUJ2gSVU68N0WpyS4w"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3002F"/>
              </a:solidFill>
              <a:effectLst/>
              <a:latin typeface="FKGrotesk"/>
            </a:endParaRPr>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
        <p:nvSpPr>
          <p:cNvPr id="5" name="Footer Placeholder 4">
            <a:extLst>
              <a:ext uri="{FF2B5EF4-FFF2-40B4-BE49-F238E27FC236}">
                <a16:creationId xmlns:a16="http://schemas.microsoft.com/office/drawing/2014/main" id="{83B55305-8E3E-4B9A-8F42-56E2BC4F9AE6}"/>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3479110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Nowadays, (LSTM), is being used for speech recognition in combination with different deep learning techniques</a:t>
            </a:r>
            <a:endParaRPr lang="de-DE" dirty="0"/>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3189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800" b="0" i="0" dirty="0">
                <a:solidFill>
                  <a:srgbClr val="03002F"/>
                </a:solidFill>
                <a:effectLst/>
                <a:latin typeface="FKGrotesk"/>
              </a:rPr>
              <a:t>. </a:t>
            </a:r>
          </a:p>
          <a:p>
            <a:pPr algn="ctr"/>
            <a:r>
              <a:rPr lang="en-US" sz="1800" b="0" i="0" dirty="0">
                <a:effectLst/>
                <a:latin typeface="FKGrotesk"/>
                <a:hlinkClick r:id="rId3"/>
              </a:rPr>
              <a:t>seven out of ten consumers</a:t>
            </a:r>
            <a:r>
              <a:rPr lang="en-US" sz="1800" b="0" i="0" dirty="0">
                <a:solidFill>
                  <a:srgbClr val="03002F"/>
                </a:solidFill>
                <a:effectLst/>
                <a:latin typeface="FKGrotesk"/>
              </a:rPr>
              <a:t> (71 percent) prefer to use voice searches over the traditional method of typing</a:t>
            </a:r>
            <a:endParaRPr lang="de-DE" sz="1800"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
        <p:nvSpPr>
          <p:cNvPr id="5" name="Footer Placeholder 4">
            <a:extLst>
              <a:ext uri="{FF2B5EF4-FFF2-40B4-BE49-F238E27FC236}">
                <a16:creationId xmlns:a16="http://schemas.microsoft.com/office/drawing/2014/main" id="{83B55305-8E3E-4B9A-8F42-56E2BC4F9AE6}"/>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43785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results on Google trends Speech to text domain is on more focus in last 12 months. </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417774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problems with ASR systems now a days is to handle noisy environment when </a:t>
            </a:r>
            <a:r>
              <a:rPr lang="en-GB" dirty="0" err="1"/>
              <a:t>multiper</a:t>
            </a:r>
            <a:r>
              <a:rPr lang="en-GB" dirty="0"/>
              <a:t> speakers are speaking </a:t>
            </a:r>
          </a:p>
          <a:p>
            <a:r>
              <a:rPr lang="en-GB" dirty="0"/>
              <a:t>There is a challenge to develop embedded system which are doing offline speech recognition with low latency and </a:t>
            </a:r>
            <a:r>
              <a:rPr lang="en-GB" dirty="0" err="1"/>
              <a:t>and</a:t>
            </a:r>
            <a:r>
              <a:rPr lang="en-GB" dirty="0"/>
              <a:t> computational head but with high accuracy</a:t>
            </a:r>
          </a:p>
          <a:p>
            <a:r>
              <a:rPr lang="en-GB" dirty="0"/>
              <a:t>Transfer learning techniques for reducing duplicating dialects</a:t>
            </a:r>
          </a:p>
          <a:p>
            <a:r>
              <a:rPr lang="en-GB" dirty="0"/>
              <a:t>System should be robust to the variation in age accents</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603757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voice sample is from </a:t>
            </a:r>
            <a:r>
              <a:rPr lang="en-GB" dirty="0" err="1"/>
              <a:t>mozilla</a:t>
            </a:r>
            <a:r>
              <a:rPr lang="en-GB" dirty="0"/>
              <a:t> </a:t>
            </a:r>
            <a:r>
              <a:rPr lang="en-GB" dirty="0" err="1"/>
              <a:t>commonvoice</a:t>
            </a:r>
            <a:r>
              <a:rPr lang="en-GB" dirty="0"/>
              <a:t> corpus. These error should not have been there if it was clean or pronounced clearly. I have tested the sample sound on the Google ASR system and it has been trained on 12 accents for English Language</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53260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of all  to build a speech recognition system we need a lot of data Speech data (audio data) and text (transcription) . Then this speech and text data is used to train the acoustic model. These acoustic models are the general purpose representations of speech sounds (pitch, phonetic, wavelength, frequency) in a language. Then we need lexicon which lists all the words  that a recognizer actually recognize. </a:t>
            </a:r>
          </a:p>
          <a:p>
            <a:r>
              <a:rPr lang="en-GB" dirty="0"/>
              <a:t>And lastly we need a language model that tells the probability of the sequence of words occurring in particular language.</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291296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component of the ASR system. We have features extractor which takes the raw speech waveforms and convert it into some acoustic features. Then we have acoustic model which. is a probabilistic model which maps the features into phonemes. In history HMM were completely used within acoustic models but now a days replaced by DNN CNN RNN.</a:t>
            </a:r>
          </a:p>
          <a:p>
            <a:r>
              <a:rPr lang="en-GB" dirty="0"/>
              <a:t>The third component is </a:t>
            </a:r>
            <a:r>
              <a:rPr lang="en-GB" dirty="0" err="1"/>
              <a:t>pronounciation</a:t>
            </a:r>
            <a:r>
              <a:rPr lang="en-GB" dirty="0"/>
              <a:t> model. That maps the phonemes to word.</a:t>
            </a:r>
          </a:p>
          <a:p>
            <a:r>
              <a:rPr lang="en-GB" dirty="0"/>
              <a:t>Finally we have language model reorders the word and gives a most likely sequence. It is also a </a:t>
            </a:r>
            <a:r>
              <a:rPr lang="en-GB" dirty="0" err="1"/>
              <a:t>probablisitc</a:t>
            </a:r>
            <a:r>
              <a:rPr lang="en-GB" dirty="0"/>
              <a:t> model. The decoder job is to combine the components and find the best matches for the speech utterance by using graph search algorithms. </a:t>
            </a:r>
          </a:p>
          <a:p>
            <a:r>
              <a:rPr lang="en-GB" dirty="0"/>
              <a:t>Now recent trends are End to End system is to train all the components jointly as a single e2e network. Trained using the pairs of speech clips and corresponding text. And these models outperforms the conventional system</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558995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https://www.italk2learn.com/evaluating-performance-of-automatic-speech-recognition-systems/</a:t>
            </a:r>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423323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LibriSpeech</a:t>
            </a:r>
            <a:r>
              <a:rPr lang="en-US" dirty="0"/>
              <a:t> is one of the most frequently used speech-to-text corpus. </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45691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Verdana" panose="020B0604030504040204" pitchFamily="34" charset="0"/>
              </a:rPr>
              <a:t>Babies learn to speak by listening to everyday sounds and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SSL model is  based on human learning. As a child learn to listen first and then learn to write later. It is the exact model like learn to listen corresponds to pretraining the data and learn to write is finetuning the model for best performance.</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solidFill>
                  <a:srgbClr val="292929"/>
                </a:solidFill>
                <a:effectLst/>
                <a:latin typeface="Georgia" panose="02040502050405020303" pitchFamily="18" charset="0"/>
                <a:ea typeface="Times New Roman" panose="02020603050405020304" pitchFamily="18" charset="0"/>
                <a:cs typeface="Segoe UI" panose="020B0502040204020203" pitchFamily="34" charset="0"/>
              </a:rPr>
              <a:t>2019 has been the year where a lot of research has been on self-supervised learning, learning with a limited amount of data. </a:t>
            </a:r>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14057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3002F"/>
                </a:solidFill>
                <a:effectLst/>
                <a:latin typeface="FKGrotesk"/>
              </a:rPr>
              <a:t>Nearly gone are the days of typing and Now we want to use the power of speech or vocal chord to interact with devices.</a:t>
            </a:r>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610372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
        <p:nvSpPr>
          <p:cNvPr id="5" name="Footer Placeholder 4">
            <a:extLst>
              <a:ext uri="{FF2B5EF4-FFF2-40B4-BE49-F238E27FC236}">
                <a16:creationId xmlns:a16="http://schemas.microsoft.com/office/drawing/2014/main" id="{795385DF-228A-42D1-90D5-0775BAC32EF7}"/>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471605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IBM Plex Sans" panose="020B0503050203000203" pitchFamily="34" charset="0"/>
              </a:rPr>
              <a:t>architecture is based on the Transformer’s encoder</a:t>
            </a:r>
            <a:endParaRPr lang="en-US" b="0" i="0" dirty="0">
              <a:solidFill>
                <a:schemeClr val="tx1">
                  <a:lumMod val="65000"/>
                  <a:lumOff val="35000"/>
                </a:schemeClr>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latin typeface="IBM Plex Sans" panose="020B0503050203000203" pitchFamily="34" charset="0"/>
              </a:rPr>
              <a:t>with a training objective similar to </a:t>
            </a:r>
            <a:r>
              <a:rPr lang="en-US" b="1" i="0" dirty="0">
                <a:solidFill>
                  <a:srgbClr val="111111"/>
                </a:solidFill>
                <a:effectLst/>
                <a:latin typeface="IBM Plex Sans" panose="020B0503050203000203" pitchFamily="34" charset="0"/>
              </a:rPr>
              <a:t>BERT’s masked language modeling</a:t>
            </a:r>
            <a:r>
              <a:rPr lang="en-US" b="0" i="0" dirty="0">
                <a:solidFill>
                  <a:srgbClr val="111111"/>
                </a:solidFill>
                <a:effectLst/>
                <a:latin typeface="IBM Plex Sans" panose="020B0503050203000203" pitchFamily="34" charset="0"/>
              </a:rPr>
              <a:t> objective, but adapted for speech</a:t>
            </a:r>
            <a:endParaRPr lang="en-US" b="0" i="0" dirty="0">
              <a:solidFill>
                <a:schemeClr val="tx1">
                  <a:lumMod val="65000"/>
                  <a:lumOff val="35000"/>
                </a:schemeClr>
              </a:solidFill>
              <a:effectLst/>
              <a:latin typeface="Calibri" panose="020F0502020204030204" pitchFamily="34" charset="0"/>
              <a:cs typeface="Calibri" panose="020F0502020204030204" pitchFamily="34" charset="0"/>
            </a:endParaRPr>
          </a:p>
          <a:p>
            <a:endParaRPr lang="de-DE" dirty="0"/>
          </a:p>
          <a:p>
            <a:r>
              <a:rPr lang="en-US" b="0" i="0" dirty="0">
                <a:solidFill>
                  <a:srgbClr val="344854"/>
                </a:solidFill>
                <a:effectLst/>
                <a:latin typeface="Optimistic Text"/>
              </a:rPr>
              <a:t>uses self-supervision to push the boundaries by learning from unlabeled training data to enable speech recognition systems for many more languages,</a:t>
            </a:r>
            <a:endParaRPr lang="de-DE" dirty="0"/>
          </a:p>
        </p:txBody>
      </p:sp>
      <p:sp>
        <p:nvSpPr>
          <p:cNvPr id="4" name="Slide Number Placeholder 3"/>
          <p:cNvSpPr>
            <a:spLocks noGrp="1"/>
          </p:cNvSpPr>
          <p:nvPr>
            <p:ph type="sldNum" sz="quarter" idx="5"/>
          </p:nvPr>
        </p:nvSpPr>
        <p:spPr/>
        <p:txBody>
          <a:bodyPr/>
          <a:lstStyle/>
          <a:p>
            <a:fld id="{D5939589-3E79-4C82-AA4A-FE78234FAA59}" type="slidenum">
              <a:rPr lang="en-US" smtClean="0"/>
              <a:t>28</a:t>
            </a:fld>
            <a:endParaRPr lang="en-US" dirty="0"/>
          </a:p>
        </p:txBody>
      </p:sp>
      <p:sp>
        <p:nvSpPr>
          <p:cNvPr id="5" name="Footer Placeholder 4">
            <a:extLst>
              <a:ext uri="{FF2B5EF4-FFF2-40B4-BE49-F238E27FC236}">
                <a16:creationId xmlns:a16="http://schemas.microsoft.com/office/drawing/2014/main" id="{795385DF-228A-42D1-90D5-0775BAC32EF7}"/>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149621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94E52"/>
                </a:solidFill>
                <a:effectLst/>
                <a:latin typeface="-apple-system"/>
              </a:rPr>
              <a:t>The feature encoder, made of several blocks of temporal convolution followed by layer normalization </a:t>
            </a:r>
          </a:p>
          <a:p>
            <a:r>
              <a:rPr lang="en-US" b="0" i="0" dirty="0">
                <a:solidFill>
                  <a:srgbClr val="494E52"/>
                </a:solidFill>
                <a:effectLst/>
                <a:latin typeface="-apple-system"/>
              </a:rPr>
              <a:t>the output of the feature encoder is fed to a context network that follows the Transformer architecture</a:t>
            </a:r>
          </a:p>
          <a:p>
            <a:r>
              <a:rPr lang="en-US" b="0" i="0" dirty="0">
                <a:solidFill>
                  <a:srgbClr val="494E52"/>
                </a:solidFill>
                <a:effectLst/>
                <a:latin typeface="-apple-system"/>
              </a:rPr>
              <a:t>the output of the feature encoder (and not of the context transformer) is discretized in parallel using a quantization module that relies on product quantization</a:t>
            </a:r>
          </a:p>
          <a:p>
            <a:r>
              <a:rPr lang="en-US" b="0" i="0" dirty="0" err="1">
                <a:solidFill>
                  <a:srgbClr val="494E52"/>
                </a:solidFill>
                <a:effectLst/>
                <a:latin typeface="-apple-system"/>
              </a:rPr>
              <a:t>Quanitization</a:t>
            </a:r>
            <a:r>
              <a:rPr lang="en-US" b="0" i="0" dirty="0">
                <a:solidFill>
                  <a:srgbClr val="494E52"/>
                </a:solidFill>
                <a:effectLst/>
                <a:latin typeface="-apple-system"/>
              </a:rPr>
              <a:t> is the process of converting values from continuous space to discrete.</a:t>
            </a:r>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29</a:t>
            </a:fld>
            <a:endParaRPr lang="en-US" dirty="0"/>
          </a:p>
        </p:txBody>
      </p:sp>
    </p:spTree>
    <p:extLst>
      <p:ext uri="{BB962C8B-B14F-4D97-AF65-F5344CB8AC3E}">
        <p14:creationId xmlns:p14="http://schemas.microsoft.com/office/powerpoint/2010/main" val="2318993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4854"/>
                </a:solidFill>
                <a:effectLst/>
                <a:latin typeface="Optimistic Text"/>
              </a:rPr>
              <a:t>The result shows a large improvement over the previous state of the art on 100 hours of annotated data (</a:t>
            </a:r>
            <a:r>
              <a:rPr lang="en-US" b="0" i="0" u="sng" dirty="0">
                <a:solidFill>
                  <a:srgbClr val="344854"/>
                </a:solidFill>
                <a:effectLst/>
                <a:latin typeface="Optimistic Text"/>
                <a:hlinkClick r:id="rId3"/>
              </a:rPr>
              <a:t>Noisy Student training</a:t>
            </a:r>
            <a:r>
              <a:rPr lang="en-US" b="0" i="0" dirty="0">
                <a:solidFill>
                  <a:srgbClr val="344854"/>
                </a:solidFill>
                <a:effectLst/>
                <a:latin typeface="Optimistic Text"/>
              </a:rPr>
              <a:t>) when wav2vec 2.0 uses the same amount of annotated data. Moreover, it still shows improvement over the previous best result even when using 100x less annotated data, or just one hour.</a:t>
            </a:r>
          </a:p>
          <a:p>
            <a:r>
              <a:rPr lang="en-US" b="0" i="0" dirty="0">
                <a:solidFill>
                  <a:srgbClr val="344854"/>
                </a:solidFill>
                <a:effectLst/>
                <a:latin typeface="Optimistic Text"/>
              </a:rPr>
              <a:t>What happens if we increase the amount of unannotated data? To answer this question, we trained on 53K hours of unannotated data from the </a:t>
            </a:r>
            <a:r>
              <a:rPr lang="en-US" b="0" i="0" u="sng" dirty="0" err="1">
                <a:solidFill>
                  <a:srgbClr val="344854"/>
                </a:solidFill>
                <a:effectLst/>
                <a:latin typeface="Optimistic Text"/>
                <a:hlinkClick r:id="rId4"/>
              </a:rPr>
              <a:t>LibriVox</a:t>
            </a:r>
            <a:r>
              <a:rPr lang="en-US" b="0" i="0" dirty="0">
                <a:solidFill>
                  <a:srgbClr val="344854"/>
                </a:solidFill>
                <a:effectLst/>
                <a:latin typeface="Optimistic Text"/>
              </a:rPr>
              <a:t> dataset (a large collection of public audiobooks) and fine-tuned with only 10 minutes of labeled data. The result was a model that still achieved a WER of 8.6 percent. This demonstrates that wav2vec 2.0 can enable speech recognition models for settings where there is very little labeled training data.</a:t>
            </a:r>
            <a:endParaRPr lang="de-DE" dirty="0"/>
          </a:p>
        </p:txBody>
      </p:sp>
      <p:sp>
        <p:nvSpPr>
          <p:cNvPr id="4" name="Slide Number Placeholder 3"/>
          <p:cNvSpPr>
            <a:spLocks noGrp="1"/>
          </p:cNvSpPr>
          <p:nvPr>
            <p:ph type="sldNum" sz="quarter" idx="5"/>
          </p:nvPr>
        </p:nvSpPr>
        <p:spPr/>
        <p:txBody>
          <a:bodyPr/>
          <a:lstStyle/>
          <a:p>
            <a:fld id="{D5939589-3E79-4C82-AA4A-FE78234FAA59}" type="slidenum">
              <a:rPr lang="en-US" smtClean="0"/>
              <a:t>30</a:t>
            </a:fld>
            <a:endParaRPr lang="en-US" dirty="0"/>
          </a:p>
        </p:txBody>
      </p:sp>
      <p:sp>
        <p:nvSpPr>
          <p:cNvPr id="5" name="Footer Placeholder 4">
            <a:extLst>
              <a:ext uri="{FF2B5EF4-FFF2-40B4-BE49-F238E27FC236}">
                <a16:creationId xmlns:a16="http://schemas.microsoft.com/office/drawing/2014/main" id="{AE74FC77-7DB2-4869-B04E-EDCF2ADEF91E}"/>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2187606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most common errors the models make when fine-tuned on different amounts of labeled data</a:t>
            </a:r>
          </a:p>
          <a:p>
            <a:r>
              <a:rPr lang="en-US" dirty="0"/>
              <a:t>In brackets is the total number of occurrences of each error.</a:t>
            </a:r>
          </a:p>
          <a:p>
            <a:r>
              <a:rPr lang="en-US" dirty="0"/>
              <a:t>In the ten minute labeled data setup, the model is still able to recognize basic units of speech</a:t>
            </a:r>
          </a:p>
          <a:p>
            <a:r>
              <a:rPr lang="en-US" dirty="0"/>
              <a:t>most errors are around spelling of words</a:t>
            </a:r>
          </a:p>
          <a:p>
            <a:r>
              <a:rPr lang="en-US" dirty="0"/>
              <a:t>Spelling errors decrease with more labeled data: with one hour of labeled data, slightly less common words move into the list of the most frequent errors, </a:t>
            </a:r>
          </a:p>
          <a:p>
            <a:endParaRPr lang="en-US" dirty="0"/>
          </a:p>
          <a:p>
            <a:endParaRPr lang="de-DE" dirty="0"/>
          </a:p>
        </p:txBody>
      </p:sp>
      <p:sp>
        <p:nvSpPr>
          <p:cNvPr id="4" name="Slide Number Placeholder 3"/>
          <p:cNvSpPr>
            <a:spLocks noGrp="1"/>
          </p:cNvSpPr>
          <p:nvPr>
            <p:ph type="sldNum" sz="quarter" idx="5"/>
          </p:nvPr>
        </p:nvSpPr>
        <p:spPr/>
        <p:txBody>
          <a:bodyPr/>
          <a:lstStyle/>
          <a:p>
            <a:fld id="{D5939589-3E79-4C82-AA4A-FE78234FAA59}" type="slidenum">
              <a:rPr lang="en-US" smtClean="0"/>
              <a:t>31</a:t>
            </a:fld>
            <a:endParaRPr lang="en-US" dirty="0"/>
          </a:p>
        </p:txBody>
      </p:sp>
      <p:sp>
        <p:nvSpPr>
          <p:cNvPr id="5" name="Footer Placeholder 4">
            <a:extLst>
              <a:ext uri="{FF2B5EF4-FFF2-40B4-BE49-F238E27FC236}">
                <a16:creationId xmlns:a16="http://schemas.microsoft.com/office/drawing/2014/main" id="{E857599B-D1D4-4693-81E0-CA57BFA9D7C5}"/>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2090333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960 hours the word error rate falls to 2% and top errors are mostly articles, incorrect splits, and some very rare words or names</a:t>
            </a:r>
          </a:p>
          <a:p>
            <a:endParaRPr lang="de-DE" dirty="0"/>
          </a:p>
        </p:txBody>
      </p:sp>
      <p:sp>
        <p:nvSpPr>
          <p:cNvPr id="4" name="Slide Number Placeholder 3"/>
          <p:cNvSpPr>
            <a:spLocks noGrp="1"/>
          </p:cNvSpPr>
          <p:nvPr>
            <p:ph type="sldNum" sz="quarter" idx="5"/>
          </p:nvPr>
        </p:nvSpPr>
        <p:spPr/>
        <p:txBody>
          <a:bodyPr/>
          <a:lstStyle/>
          <a:p>
            <a:fld id="{D5939589-3E79-4C82-AA4A-FE78234FAA59}" type="slidenum">
              <a:rPr lang="en-US" smtClean="0"/>
              <a:t>32</a:t>
            </a:fld>
            <a:endParaRPr lang="en-US" dirty="0"/>
          </a:p>
        </p:txBody>
      </p:sp>
      <p:sp>
        <p:nvSpPr>
          <p:cNvPr id="5" name="Footer Placeholder 4">
            <a:extLst>
              <a:ext uri="{FF2B5EF4-FFF2-40B4-BE49-F238E27FC236}">
                <a16:creationId xmlns:a16="http://schemas.microsoft.com/office/drawing/2014/main" id="{F8306926-77B0-431F-94FD-75F1CA80759F}"/>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3466565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transcriptions of a few relatively challenging utterances from the dev-clean subset of </a:t>
            </a:r>
            <a:r>
              <a:rPr lang="en-US" dirty="0" err="1"/>
              <a:t>Librispeech</a:t>
            </a:r>
            <a:endParaRPr lang="en-US" dirty="0"/>
          </a:p>
          <a:p>
            <a:r>
              <a:rPr lang="de-DE" dirty="0" err="1"/>
              <a:t>Capitalized</a:t>
            </a:r>
            <a:r>
              <a:rPr lang="de-DE" dirty="0"/>
              <a:t> </a:t>
            </a:r>
            <a:r>
              <a:rPr lang="de-DE" dirty="0" err="1"/>
              <a:t>words</a:t>
            </a:r>
            <a:r>
              <a:rPr lang="de-DE" dirty="0"/>
              <a:t> </a:t>
            </a:r>
            <a:r>
              <a:rPr lang="de-DE" dirty="0" err="1"/>
              <a:t>indicate</a:t>
            </a:r>
            <a:r>
              <a:rPr lang="de-DE" dirty="0"/>
              <a:t> </a:t>
            </a:r>
            <a:r>
              <a:rPr lang="de-DE" dirty="0" err="1"/>
              <a:t>errors</a:t>
            </a:r>
            <a:r>
              <a:rPr lang="de-DE" dirty="0"/>
              <a:t>. </a:t>
            </a:r>
          </a:p>
        </p:txBody>
      </p:sp>
      <p:sp>
        <p:nvSpPr>
          <p:cNvPr id="4" name="Slide Number Placeholder 3"/>
          <p:cNvSpPr>
            <a:spLocks noGrp="1"/>
          </p:cNvSpPr>
          <p:nvPr>
            <p:ph type="sldNum" sz="quarter" idx="5"/>
          </p:nvPr>
        </p:nvSpPr>
        <p:spPr/>
        <p:txBody>
          <a:bodyPr/>
          <a:lstStyle/>
          <a:p>
            <a:fld id="{D5939589-3E79-4C82-AA4A-FE78234FAA59}" type="slidenum">
              <a:rPr lang="en-US" smtClean="0"/>
              <a:t>33</a:t>
            </a:fld>
            <a:endParaRPr lang="en-US" dirty="0"/>
          </a:p>
        </p:txBody>
      </p:sp>
      <p:sp>
        <p:nvSpPr>
          <p:cNvPr id="5" name="Footer Placeholder 4">
            <a:extLst>
              <a:ext uri="{FF2B5EF4-FFF2-40B4-BE49-F238E27FC236}">
                <a16:creationId xmlns:a16="http://schemas.microsoft.com/office/drawing/2014/main" id="{800F17B5-615E-4B4D-90C7-4E52198008B3}"/>
              </a:ext>
            </a:extLst>
          </p:cNvPr>
          <p:cNvSpPr>
            <a:spLocks noGrp="1"/>
          </p:cNvSpPr>
          <p:nvPr>
            <p:ph type="ftr" sz="quarter" idx="4"/>
          </p:nvPr>
        </p:nvSpPr>
        <p:spPr/>
        <p:txBody>
          <a:bodyPr/>
          <a:lstStyle/>
          <a:p>
            <a:r>
              <a:rPr lang="en-US"/>
              <a:t>https://arxiv.org/pdf/2006.13979.pdf</a:t>
            </a:r>
            <a:endParaRPr lang="en-US" dirty="0"/>
          </a:p>
        </p:txBody>
      </p:sp>
    </p:spTree>
    <p:extLst>
      <p:ext uri="{BB962C8B-B14F-4D97-AF65-F5344CB8AC3E}">
        <p14:creationId xmlns:p14="http://schemas.microsoft.com/office/powerpoint/2010/main" val="2550653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tabLst>
                <a:tab pos="922020" algn="l"/>
              </a:tabLst>
            </a:pPr>
            <a:r>
              <a:rPr lang="en-GB" sz="1800" dirty="0">
                <a:solidFill>
                  <a:srgbClr val="494E52"/>
                </a:solidFill>
                <a:effectLst/>
                <a:latin typeface="Calibri" panose="020F0502020204030204" pitchFamily="34" charset="0"/>
                <a:ea typeface="Calibri" panose="020F0502020204030204" pitchFamily="34" charset="0"/>
                <a:cs typeface="Calibri" panose="020F0502020204030204" pitchFamily="34" charset="0"/>
              </a:rPr>
              <a:t>This last work combines both self-supervised training and pre-training for speech recognition. </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922020" algn="l"/>
              </a:tabLst>
            </a:pPr>
            <a:r>
              <a:rPr lang="en-GB" sz="1800" dirty="0">
                <a:solidFill>
                  <a:srgbClr val="494E52"/>
                </a:solidFill>
                <a:effectLst/>
                <a:latin typeface="Calibri" panose="020F0502020204030204" pitchFamily="34" charset="0"/>
                <a:ea typeface="Calibri" panose="020F0502020204030204" pitchFamily="34" charset="0"/>
                <a:cs typeface="Calibri" panose="020F0502020204030204" pitchFamily="34" charset="0"/>
              </a:rPr>
              <a:t>It gained a lot of attention lately, especially on Twitter.  Just 10 minutes of labelled speech can reach the same WER than a recent system trained on 960 hours of data</a:t>
            </a:r>
            <a:r>
              <a:rPr lang="en-GB" sz="1800" dirty="0">
                <a:solidFill>
                  <a:srgbClr val="494E52"/>
                </a:solidFill>
                <a:effectLst/>
                <a:latin typeface="Roboto" panose="02000000000000000000" pitchFamily="2" charset="0"/>
                <a:ea typeface="Calibri" panose="020F0502020204030204" pitchFamily="34" charset="0"/>
                <a:cs typeface="Times New Roman" panose="02020603050405020304" pitchFamily="18" charset="0"/>
              </a:rPr>
              <a:t>.</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34</a:t>
            </a:fld>
            <a:endParaRPr lang="en-US" dirty="0"/>
          </a:p>
        </p:txBody>
      </p:sp>
    </p:spTree>
    <p:extLst>
      <p:ext uri="{BB962C8B-B14F-4D97-AF65-F5344CB8AC3E}">
        <p14:creationId xmlns:p14="http://schemas.microsoft.com/office/powerpoint/2010/main" val="35996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that the combination of pre-training and self-training (wav2vec 2.0 + ST) outperforms pre-training alone (wav2vec 2.0) across all low-resource setups</a:t>
            </a:r>
          </a:p>
          <a:p>
            <a:r>
              <a:rPr lang="en-US" dirty="0"/>
              <a:t>It also achieves a very large improvement in the 10h labeled setup</a:t>
            </a:r>
          </a:p>
          <a:p>
            <a:r>
              <a:rPr lang="en-US" b="0" i="0" dirty="0">
                <a:solidFill>
                  <a:srgbClr val="212529"/>
                </a:solidFill>
                <a:effectLst/>
                <a:latin typeface="Open Sans" panose="020B0606030504020204" pitchFamily="34" charset="0"/>
              </a:rPr>
              <a:t>CTC is an algorithm used to train deep neural networks in speech recognition. CTC is used when we don’t know how the input aligns with the output (how the characters in the transcript align to the audio</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35</a:t>
            </a:fld>
            <a:endParaRPr lang="en-US" dirty="0"/>
          </a:p>
        </p:txBody>
      </p:sp>
    </p:spTree>
    <p:extLst>
      <p:ext uri="{BB962C8B-B14F-4D97-AF65-F5344CB8AC3E}">
        <p14:creationId xmlns:p14="http://schemas.microsoft.com/office/powerpoint/2010/main" val="4149531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4854"/>
                </a:solidFill>
                <a:effectLst/>
                <a:latin typeface="Optimistic Text"/>
              </a:rPr>
              <a:t>his illustration shows that related languages tend to use similar units, which confirms that our model learns cross-lingual units.</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37</a:t>
            </a:fld>
            <a:endParaRPr lang="en-US" dirty="0"/>
          </a:p>
        </p:txBody>
      </p:sp>
    </p:spTree>
    <p:extLst>
      <p:ext uri="{BB962C8B-B14F-4D97-AF65-F5344CB8AC3E}">
        <p14:creationId xmlns:p14="http://schemas.microsoft.com/office/powerpoint/2010/main" val="217873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To recognize more languages with an extensive vocabulary</a:t>
            </a:r>
          </a:p>
          <a:p>
            <a:r>
              <a:rPr lang="en-US" b="0" i="0" dirty="0">
                <a:solidFill>
                  <a:srgbClr val="212121"/>
                </a:solidFill>
                <a:effectLst/>
                <a:latin typeface="Roboto" panose="02000000000000000000" pitchFamily="2" charset="0"/>
              </a:rPr>
              <a:t>System should handle the noise in the environment</a:t>
            </a:r>
          </a:p>
          <a:p>
            <a:r>
              <a:rPr lang="en-US" b="0" i="0" dirty="0">
                <a:solidFill>
                  <a:srgbClr val="212121"/>
                </a:solidFill>
                <a:effectLst/>
                <a:latin typeface="Roboto" panose="02000000000000000000" pitchFamily="2" charset="0"/>
              </a:rPr>
              <a:t>We do not pronounce the punctuation but for ideal ASR system, we expect to see the proper punctuation for the text like capitalization, comma pause. </a:t>
            </a:r>
            <a:endParaRPr lang="de-DE" dirty="0"/>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2486580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38</a:t>
            </a:fld>
            <a:endParaRPr lang="en-US" dirty="0"/>
          </a:p>
        </p:txBody>
      </p:sp>
    </p:spTree>
    <p:extLst>
      <p:ext uri="{BB962C8B-B14F-4D97-AF65-F5344CB8AC3E}">
        <p14:creationId xmlns:p14="http://schemas.microsoft.com/office/powerpoint/2010/main" val="971713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voice is also unique like our looks, fingerprints and it also identifies us. </a:t>
            </a:r>
          </a:p>
          <a:p>
            <a:endParaRPr lang="en-GB" dirty="0"/>
          </a:p>
          <a:p>
            <a:r>
              <a:rPr lang="de-DE" dirty="0"/>
              <a:t>https://paperswithcode.com/sota/automatic-speech-recognition-on-librispeech-2</a:t>
            </a:r>
          </a:p>
          <a:p>
            <a:r>
              <a:rPr lang="de-DE" dirty="0"/>
              <a:t>https://paperswithcode.com/sota/speech-recognition-on-librispeech-test-clean</a:t>
            </a:r>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47</a:t>
            </a:fld>
            <a:endParaRPr lang="en-US" dirty="0"/>
          </a:p>
        </p:txBody>
      </p:sp>
    </p:spTree>
    <p:extLst>
      <p:ext uri="{BB962C8B-B14F-4D97-AF65-F5344CB8AC3E}">
        <p14:creationId xmlns:p14="http://schemas.microsoft.com/office/powerpoint/2010/main" val="3234148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Prior work used 860 unlabeled hours (LS-860) but the total with labeled data is 960h and comparable to our setup.</a:t>
            </a:r>
            <a:br>
              <a:rPr lang="en-US" sz="1200" dirty="0"/>
            </a:b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49</a:t>
            </a:fld>
            <a:endParaRPr lang="en-US" dirty="0"/>
          </a:p>
        </p:txBody>
      </p:sp>
    </p:spTree>
    <p:extLst>
      <p:ext uri="{BB962C8B-B14F-4D97-AF65-F5344CB8AC3E}">
        <p14:creationId xmlns:p14="http://schemas.microsoft.com/office/powerpoint/2010/main" val="842918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combined training models have very good performance even without a language model.</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50</a:t>
            </a:fld>
            <a:endParaRPr lang="en-US" dirty="0"/>
          </a:p>
        </p:txBody>
      </p:sp>
    </p:spTree>
    <p:extLst>
      <p:ext uri="{BB962C8B-B14F-4D97-AF65-F5344CB8AC3E}">
        <p14:creationId xmlns:p14="http://schemas.microsoft.com/office/powerpoint/2010/main" val="292083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3002F"/>
                </a:solidFill>
                <a:effectLst/>
                <a:latin typeface="FKGrotesk"/>
              </a:rPr>
              <a:t>So these days without a thought we use voice to search and instead of typing we just use voice and our text messages are just rendered. </a:t>
            </a:r>
            <a:endParaRPr lang="en-GB" dirty="0"/>
          </a:p>
          <a:p>
            <a:r>
              <a:rPr lang="en-GB" dirty="0"/>
              <a:t>Social desirable aspect</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72487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arial" panose="020B0604020202020204" pitchFamily="34" charset="0"/>
              </a:rPr>
              <a:t>Radio Rex was the first commercial toy to respond to voice commands. There was a tiny dog connected with a spring inside a house. It was controlled by electromagnet.</a:t>
            </a:r>
          </a:p>
          <a:p>
            <a:r>
              <a:rPr lang="en-US" b="1" i="0" dirty="0">
                <a:solidFill>
                  <a:srgbClr val="202124"/>
                </a:solidFill>
                <a:effectLst/>
                <a:latin typeface="arial" panose="020B0604020202020204" pitchFamily="34" charset="0"/>
              </a:rPr>
              <a:t>It was sensitive to frequency 500 HZ. When someone says </a:t>
            </a:r>
            <a:r>
              <a:rPr lang="en-US" b="1" i="0" dirty="0" err="1">
                <a:solidFill>
                  <a:srgbClr val="202124"/>
                </a:solidFill>
                <a:effectLst/>
                <a:latin typeface="arial" panose="020B0604020202020204" pitchFamily="34" charset="0"/>
              </a:rPr>
              <a:t>ReX</a:t>
            </a:r>
            <a:r>
              <a:rPr lang="en-US" b="1" i="0" dirty="0">
                <a:solidFill>
                  <a:srgbClr val="202124"/>
                </a:solidFill>
                <a:effectLst/>
                <a:latin typeface="arial" panose="020B0604020202020204" pitchFamily="34" charset="0"/>
              </a:rPr>
              <a:t> the dog jumps out of the house. It was a cute prototype but it does not work for women or children, just for</a:t>
            </a:r>
          </a:p>
          <a:p>
            <a:r>
              <a:rPr lang="en-US" b="1" i="0" dirty="0">
                <a:solidFill>
                  <a:srgbClr val="202124"/>
                </a:solidFill>
                <a:effectLst/>
                <a:latin typeface="arial" panose="020B0604020202020204" pitchFamily="34" charset="0"/>
              </a:rPr>
              <a:t>And responds to just Adult man. So it was recognizing only one word.</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70100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1962 IBM demonstrated this system it recognized 16 words. There is a slow progress from 1 word to 16 words.  These were isolated word recognition</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66140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was an influential year for speech recognition. HARPY system was able to successfully recognize 1000 of  connected words </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17157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Later on the statistical model for speech recognition were introduced and HMM played important role in pushing the state of the art.</a:t>
            </a:r>
          </a:p>
          <a:p>
            <a:r>
              <a:rPr lang="en-GB" dirty="0"/>
              <a:t>It recognized 10K+ words with large vocabulary </a:t>
            </a:r>
            <a:r>
              <a:rPr lang="de-DE" b="0" i="0" dirty="0" err="1">
                <a:solidFill>
                  <a:srgbClr val="4D5156"/>
                </a:solidFill>
                <a:effectLst/>
                <a:latin typeface="arial" panose="020B0604020202020204" pitchFamily="34" charset="0"/>
              </a:rPr>
              <a:t>Continuous</a:t>
            </a:r>
            <a:r>
              <a:rPr lang="de-DE" b="0" i="0" dirty="0">
                <a:solidFill>
                  <a:srgbClr val="4D5156"/>
                </a:solidFill>
                <a:effectLst/>
                <a:latin typeface="arial" panose="020B0604020202020204" pitchFamily="34" charset="0"/>
              </a:rPr>
              <a:t> Speech Recognition.</a:t>
            </a:r>
            <a:endParaRPr lang="de-DE" dirty="0"/>
          </a:p>
          <a:p>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297514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are in the age of deep neural network. All the speech recognition systems are using deep neural based systems</a:t>
            </a:r>
            <a:endParaRPr lang="de-DE" dirty="0"/>
          </a:p>
        </p:txBody>
      </p:sp>
      <p:sp>
        <p:nvSpPr>
          <p:cNvPr id="4" name="Footer Placeholder 3"/>
          <p:cNvSpPr>
            <a:spLocks noGrp="1"/>
          </p:cNvSpPr>
          <p:nvPr>
            <p:ph type="ftr" sz="quarter" idx="4"/>
          </p:nvPr>
        </p:nvSpPr>
        <p:spPr/>
        <p:txBody>
          <a:bodyPr/>
          <a:lstStyle/>
          <a:p>
            <a:r>
              <a:rPr lang="en-US"/>
              <a:t>https://arxiv.org/pdf/2006.13979.pdf</a:t>
            </a:r>
            <a:endParaRPr lang="en-US" dirty="0"/>
          </a:p>
        </p:txBody>
      </p:sp>
      <p:sp>
        <p:nvSpPr>
          <p:cNvPr id="5" name="Slide Number Placeholder 4"/>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09820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statista.com/statistics/1133885/automated-transcription-usage-worldwide-by-industry-and-frequency/" TargetMode="External"/><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thinkwithgoogle.com/marketing-strategies/search/voice-search-mobile-use-statistics/" TargetMode="External"/><Relationship Id="rId4" Type="http://schemas.openxmlformats.org/officeDocument/2006/relationships/hyperlink" Target="https://techcrunch.com/2020/07/29/voice-tech-in-2020/?guccounter=1&amp;guce_referrer=aHR0cHM6Ly93d3cuZ29vZ2xlLmNvbS8&amp;guce_referrer_sig=AQAAADqNj7y0n_pxDXbkjxOphQEAHzKGgL6OANBT92pN-eiIcnwxIx8ZWkYH087NUlHCaiHAwfIOYF76fvyOF2wdhUFtDwwFXUzESMfJmy_EnebUgnBern_X-yiX4WLc2E1xCoX5PgfAsYjv4WXQVaVMEFuHRH44iujo0Tc0H2A9I5Ek" TargetMode="External"/><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ai.facebook.com/blog/wav2vec-20-learning-the-structure-of-speech-from-raw-audio/"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commonvoice.mozilla.org/"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arxiv.org/pdf/2010.11430.pdf" TargetMode="External"/><Relationship Id="rId3" Type="http://schemas.openxmlformats.org/officeDocument/2006/relationships/hyperlink" Target="https://huggingface.co/facebook/wav2vec2-base-960h" TargetMode="External"/><Relationship Id="rId7" Type="http://schemas.openxmlformats.org/officeDocument/2006/relationships/hyperlink" Target="https://arxiv.org/abs/2010.11430"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huggingface.co/facebook/wav2vec2-large-960h-lv60-self" TargetMode="External"/><Relationship Id="rId5" Type="http://schemas.openxmlformats.org/officeDocument/2006/relationships/hyperlink" Target="https://huggingface.co/facebook/wav2vec2-large-960h-lv60" TargetMode="External"/><Relationship Id="rId4" Type="http://schemas.openxmlformats.org/officeDocument/2006/relationships/hyperlink" Target="https://huggingface.co/facebook/wav2vec2-large-960h"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7" name="Rectangle 136">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2050" name="Picture 2" descr="5 Best Speech-to-Text APIs in 2021 | Nordic APIs |">
            <a:extLst>
              <a:ext uri="{FF2B5EF4-FFF2-40B4-BE49-F238E27FC236}">
                <a16:creationId xmlns:a16="http://schemas.microsoft.com/office/drawing/2014/main" id="{02E439FF-4972-471B-90AE-A7C7F0EFAC0C}"/>
              </a:ext>
            </a:extLst>
          </p:cNvPr>
          <p:cNvPicPr>
            <a:picLocks noChangeAspect="1" noChangeArrowheads="1"/>
          </p:cNvPicPr>
          <p:nvPr/>
        </p:nvPicPr>
        <p:blipFill rotWithShape="1">
          <a:blip r:embed="rId3">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bwMode="auto">
          <a:xfrm>
            <a:off x="16870" y="8313"/>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754063" y="4812823"/>
            <a:ext cx="8800225" cy="673605"/>
          </a:xfrm>
        </p:spPr>
        <p:txBody>
          <a:bodyPr vert="horz" lIns="91440" tIns="45720" rIns="91440" bIns="45720" rtlCol="0" anchor="t">
            <a:noAutofit/>
          </a:bodyPr>
          <a:lstStyle/>
          <a:p>
            <a:pPr algn="l"/>
            <a:r>
              <a:rPr lang="en-US" sz="4800" b="1" i="0" kern="1200" cap="all" baseline="0" dirty="0">
                <a:solidFill>
                  <a:srgbClr val="FFFFFF"/>
                </a:solidFill>
                <a:latin typeface="+mj-lt"/>
                <a:ea typeface="+mj-ea"/>
                <a:cs typeface="+mj-cs"/>
              </a:rPr>
              <a:t>Automatic</a:t>
            </a:r>
            <a:r>
              <a:rPr lang="en-US" sz="4800" b="1" i="0" kern="1200" cap="all" dirty="0">
                <a:solidFill>
                  <a:srgbClr val="FFFFFF"/>
                </a:solidFill>
                <a:latin typeface="+mj-lt"/>
                <a:ea typeface="+mj-ea"/>
                <a:cs typeface="+mj-cs"/>
              </a:rPr>
              <a:t> Speech Recognition</a:t>
            </a:r>
            <a:endParaRPr lang="en-US" sz="4800" b="1" i="0" kern="1200" cap="all" baseline="0" dirty="0">
              <a:solidFill>
                <a:srgbClr val="FFFFFF"/>
              </a:solidFill>
              <a:latin typeface="+mj-lt"/>
              <a:ea typeface="+mj-ea"/>
              <a:cs typeface="+mj-cs"/>
            </a:endParaRP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prstClr val="white"/>
                </a:solidFill>
              </a:rPr>
              <a:pPr>
                <a:spcAft>
                  <a:spcPts val="600"/>
                </a:spcAft>
              </a:pPr>
              <a:t>1</a:t>
            </a:fld>
            <a:endParaRPr lang="en-US">
              <a:solidFill>
                <a:prstClr val="white"/>
              </a:solidFill>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550212" y="1934585"/>
            <a:ext cx="2789529" cy="365125"/>
          </a:xfrm>
        </p:spPr>
        <p:txBody>
          <a:bodyPr vert="horz" lIns="91440" tIns="45720" rIns="91440" bIns="45720" rtlCol="0" anchor="ctr">
            <a:normAutofit/>
          </a:bodyPr>
          <a:lstStyle/>
          <a:p>
            <a:pPr>
              <a:lnSpc>
                <a:spcPct val="90000"/>
              </a:lnSpc>
              <a:spcAft>
                <a:spcPts val="600"/>
              </a:spcAft>
            </a:pPr>
            <a:r>
              <a:rPr lang="en-US" sz="1000" b="1" i="0" kern="1200" cap="all" spc="100" baseline="0">
                <a:solidFill>
                  <a:prstClr val="white"/>
                </a:solidFill>
                <a:latin typeface="+mn-lt"/>
                <a:ea typeface="+mn-ea"/>
                <a:cs typeface="+mn-cs"/>
              </a:rPr>
              <a:t>Automatic speech recognition</a:t>
            </a:r>
          </a:p>
        </p:txBody>
      </p:sp>
      <p:sp>
        <p:nvSpPr>
          <p:cNvPr id="14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4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47" name="Straight Connector 14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3"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Title 2">
            <a:extLst>
              <a:ext uri="{FF2B5EF4-FFF2-40B4-BE49-F238E27FC236}">
                <a16:creationId xmlns:a16="http://schemas.microsoft.com/office/drawing/2014/main" id="{D0197BD0-3967-4526-B073-BACDAEDBE0CD}"/>
              </a:ext>
            </a:extLst>
          </p:cNvPr>
          <p:cNvSpPr txBox="1">
            <a:spLocks/>
          </p:cNvSpPr>
          <p:nvPr/>
        </p:nvSpPr>
        <p:spPr>
          <a:xfrm>
            <a:off x="1845552" y="4839274"/>
            <a:ext cx="8800225" cy="673605"/>
          </a:xfrm>
          <a:prstGeom prst="rect">
            <a:avLst/>
          </a:prstGeom>
        </p:spPr>
        <p:txBody>
          <a:bodyPr vert="horz" lIns="91440" tIns="45720" rIns="91440" bIns="45720" rtlCol="0" anchor="t">
            <a:normAutofit fontScale="67500" lnSpcReduction="20000"/>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endParaRPr lang="en-US" sz="7200" dirty="0">
              <a:solidFill>
                <a:srgbClr val="FFFFFF"/>
              </a:solidFill>
            </a:endParaRPr>
          </a:p>
        </p:txBody>
      </p:sp>
      <p:pic>
        <p:nvPicPr>
          <p:cNvPr id="3078" name="Picture 6" descr="Homepage - AIT Austrian Institute Of Technology">
            <a:extLst>
              <a:ext uri="{FF2B5EF4-FFF2-40B4-BE49-F238E27FC236}">
                <a16:creationId xmlns:a16="http://schemas.microsoft.com/office/drawing/2014/main" id="{D070D534-5223-4E56-8DD4-EFFBFB460435}"/>
              </a:ext>
            </a:extLst>
          </p:cNvPr>
          <p:cNvPicPr>
            <a:picLocks noChangeAspect="1" noChangeArrowheads="1"/>
          </p:cNvPicPr>
          <p:nvPr/>
        </p:nvPicPr>
        <p:blipFill>
          <a:blip r:embed="rId4">
            <a:alphaModFix amt="83000"/>
            <a:extLst>
              <a:ext uri="{BEBA8EAE-BF5A-486C-A8C5-ECC9F3942E4B}">
                <a14:imgProps xmlns:a14="http://schemas.microsoft.com/office/drawing/2010/main">
                  <a14:imgLayer r:embed="rId5">
                    <a14:imgEffect>
                      <a14:sharpenSoften amount="28000"/>
                    </a14:imgEffect>
                  </a14:imgLayer>
                </a14:imgProps>
              </a:ext>
              <a:ext uri="{28A0092B-C50C-407E-A947-70E740481C1C}">
                <a14:useLocalDpi xmlns:a14="http://schemas.microsoft.com/office/drawing/2010/main" val="0"/>
              </a:ext>
            </a:extLst>
          </a:blip>
          <a:srcRect/>
          <a:stretch>
            <a:fillRect/>
          </a:stretch>
        </p:blipFill>
        <p:spPr bwMode="auto">
          <a:xfrm>
            <a:off x="9043736" y="722383"/>
            <a:ext cx="3104680" cy="93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grpId="0" nodeType="withEffect" nodePh="1">
                                  <p:stCondLst>
                                    <p:cond delay="1000"/>
                                  </p:stCondLst>
                                  <p:endCondLst>
                                    <p:cond evt="begin" delay="0">
                                      <p:tn val="8"/>
                                    </p:cond>
                                  </p:endCondLst>
                                  <p:iterate>
                                    <p:tmPct val="10000"/>
                                  </p:iterate>
                                  <p:childTnLst>
                                    <p:set>
                                      <p:cBhvr>
                                        <p:cTn id="9" dur="1" fill="hold">
                                          <p:stCondLst>
                                            <p:cond delay="0"/>
                                          </p:stCondLst>
                                        </p:cTn>
                                        <p:tgtEl>
                                          <p:spTgt spid="17"/>
                                        </p:tgtEl>
                                        <p:attrNameLst>
                                          <p:attrName>style.visibility</p:attrName>
                                        </p:attrNameLst>
                                      </p:cBhvr>
                                      <p:to>
                                        <p:strVal val="visible"/>
                                      </p:to>
                                    </p:set>
                                    <p:animEffect transition="in" filter="fade">
                                      <p:cBhvr>
                                        <p:cTn id="10"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10</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81993418-EE18-40EA-8A8D-E710F7F3D46D}"/>
              </a:ext>
            </a:extLst>
          </p:cNvPr>
          <p:cNvSpPr txBox="1"/>
          <p:nvPr/>
        </p:nvSpPr>
        <p:spPr>
          <a:xfrm>
            <a:off x="1282261" y="3844391"/>
            <a:ext cx="941283" cy="369332"/>
          </a:xfrm>
          <a:prstGeom prst="rect">
            <a:avLst/>
          </a:prstGeom>
          <a:noFill/>
        </p:spPr>
        <p:txBody>
          <a:bodyPr wrap="none" rtlCol="0">
            <a:spAutoFit/>
          </a:bodyPr>
          <a:lstStyle/>
          <a:p>
            <a:r>
              <a:rPr lang="en-GB" dirty="0"/>
              <a:t>1 word</a:t>
            </a:r>
            <a:endParaRPr lang="de-DE" dirty="0"/>
          </a:p>
        </p:txBody>
      </p:sp>
      <p:pic>
        <p:nvPicPr>
          <p:cNvPr id="1028" name="Picture 4" descr="IBM Archives: IBM Shoebox">
            <a:extLst>
              <a:ext uri="{FF2B5EF4-FFF2-40B4-BE49-F238E27FC236}">
                <a16:creationId xmlns:a16="http://schemas.microsoft.com/office/drawing/2014/main" id="{F195D760-46DE-48F1-9A8A-02E2FD09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036" y="4334592"/>
            <a:ext cx="1366344" cy="115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796DF4F-D30A-4D03-94F4-7A5BC2EEA4B8}"/>
              </a:ext>
            </a:extLst>
          </p:cNvPr>
          <p:cNvCxnSpPr/>
          <p:nvPr/>
        </p:nvCxnSpPr>
        <p:spPr>
          <a:xfrm>
            <a:off x="3063766" y="557048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9CC2C-218B-44C9-9133-9B7A8653E050}"/>
              </a:ext>
            </a:extLst>
          </p:cNvPr>
          <p:cNvSpPr txBox="1"/>
          <p:nvPr/>
        </p:nvSpPr>
        <p:spPr>
          <a:xfrm>
            <a:off x="2714952" y="6043446"/>
            <a:ext cx="697627" cy="369332"/>
          </a:xfrm>
          <a:prstGeom prst="rect">
            <a:avLst/>
          </a:prstGeom>
          <a:noFill/>
        </p:spPr>
        <p:txBody>
          <a:bodyPr wrap="none" rtlCol="0">
            <a:spAutoFit/>
          </a:bodyPr>
          <a:lstStyle/>
          <a:p>
            <a:r>
              <a:rPr lang="en-GB" dirty="0"/>
              <a:t>1962</a:t>
            </a:r>
            <a:endParaRPr lang="de-DE" dirty="0"/>
          </a:p>
        </p:txBody>
      </p:sp>
      <p:sp>
        <p:nvSpPr>
          <p:cNvPr id="5" name="TextBox 4">
            <a:extLst>
              <a:ext uri="{FF2B5EF4-FFF2-40B4-BE49-F238E27FC236}">
                <a16:creationId xmlns:a16="http://schemas.microsoft.com/office/drawing/2014/main" id="{71CFD038-1883-4FBB-98EF-8F01F0DB7122}"/>
              </a:ext>
            </a:extLst>
          </p:cNvPr>
          <p:cNvSpPr txBox="1"/>
          <p:nvPr/>
        </p:nvSpPr>
        <p:spPr>
          <a:xfrm>
            <a:off x="2575036" y="3628795"/>
            <a:ext cx="1506260" cy="646331"/>
          </a:xfrm>
          <a:prstGeom prst="rect">
            <a:avLst/>
          </a:prstGeom>
          <a:noFill/>
        </p:spPr>
        <p:txBody>
          <a:bodyPr wrap="square" rtlCol="0">
            <a:spAutoFit/>
          </a:bodyPr>
          <a:lstStyle/>
          <a:p>
            <a:r>
              <a:rPr lang="en-GB" dirty="0"/>
              <a:t>16 words</a:t>
            </a:r>
          </a:p>
          <a:p>
            <a:r>
              <a:rPr lang="en-GB" dirty="0"/>
              <a:t>isolated</a:t>
            </a:r>
            <a:endParaRPr lang="de-DE" dirty="0"/>
          </a:p>
        </p:txBody>
      </p:sp>
      <p:pic>
        <p:nvPicPr>
          <p:cNvPr id="8" name="Picture 7">
            <a:extLst>
              <a:ext uri="{FF2B5EF4-FFF2-40B4-BE49-F238E27FC236}">
                <a16:creationId xmlns:a16="http://schemas.microsoft.com/office/drawing/2014/main" id="{1B237BFE-86F5-4483-882E-99E1F86534AB}"/>
              </a:ext>
            </a:extLst>
          </p:cNvPr>
          <p:cNvPicPr>
            <a:picLocks noChangeAspect="1"/>
          </p:cNvPicPr>
          <p:nvPr/>
        </p:nvPicPr>
        <p:blipFill>
          <a:blip r:embed="rId4"/>
          <a:stretch>
            <a:fillRect/>
          </a:stretch>
        </p:blipFill>
        <p:spPr>
          <a:xfrm>
            <a:off x="4061250" y="4285640"/>
            <a:ext cx="1424180" cy="1153324"/>
          </a:xfrm>
          <a:prstGeom prst="rect">
            <a:avLst/>
          </a:prstGeom>
        </p:spPr>
      </p:pic>
      <p:sp>
        <p:nvSpPr>
          <p:cNvPr id="10" name="TextBox 9">
            <a:extLst>
              <a:ext uri="{FF2B5EF4-FFF2-40B4-BE49-F238E27FC236}">
                <a16:creationId xmlns:a16="http://schemas.microsoft.com/office/drawing/2014/main" id="{318C75D7-4B7A-4F42-9346-BB5B1403EE8D}"/>
              </a:ext>
            </a:extLst>
          </p:cNvPr>
          <p:cNvSpPr txBox="1"/>
          <p:nvPr/>
        </p:nvSpPr>
        <p:spPr>
          <a:xfrm>
            <a:off x="4125376" y="3382726"/>
            <a:ext cx="1441420" cy="923330"/>
          </a:xfrm>
          <a:prstGeom prst="rect">
            <a:avLst/>
          </a:prstGeom>
          <a:noFill/>
        </p:spPr>
        <p:txBody>
          <a:bodyPr wrap="none" rtlCol="0">
            <a:spAutoFit/>
          </a:bodyPr>
          <a:lstStyle/>
          <a:p>
            <a:r>
              <a:rPr lang="en-GB" dirty="0"/>
              <a:t>1000 words</a:t>
            </a:r>
          </a:p>
          <a:p>
            <a:r>
              <a:rPr lang="en-GB" dirty="0"/>
              <a:t>Connected </a:t>
            </a:r>
          </a:p>
          <a:p>
            <a:r>
              <a:rPr lang="en-GB" dirty="0"/>
              <a:t>Speech </a:t>
            </a:r>
            <a:endParaRPr lang="de-DE" dirty="0"/>
          </a:p>
        </p:txBody>
      </p:sp>
      <p:cxnSp>
        <p:nvCxnSpPr>
          <p:cNvPr id="16" name="Straight Connector 15">
            <a:extLst>
              <a:ext uri="{FF2B5EF4-FFF2-40B4-BE49-F238E27FC236}">
                <a16:creationId xmlns:a16="http://schemas.microsoft.com/office/drawing/2014/main" id="{F19EF358-60FB-427A-9BF7-418322612E8A}"/>
              </a:ext>
            </a:extLst>
          </p:cNvPr>
          <p:cNvCxnSpPr/>
          <p:nvPr/>
        </p:nvCxnSpPr>
        <p:spPr>
          <a:xfrm>
            <a:off x="4667411" y="5570481"/>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E4C0F7-157A-4C42-8939-962378BAFC12}"/>
              </a:ext>
            </a:extLst>
          </p:cNvPr>
          <p:cNvSpPr txBox="1"/>
          <p:nvPr/>
        </p:nvSpPr>
        <p:spPr>
          <a:xfrm>
            <a:off x="4358176" y="6053960"/>
            <a:ext cx="697627" cy="369332"/>
          </a:xfrm>
          <a:prstGeom prst="rect">
            <a:avLst/>
          </a:prstGeom>
          <a:noFill/>
        </p:spPr>
        <p:txBody>
          <a:bodyPr wrap="none" rtlCol="0">
            <a:spAutoFit/>
          </a:bodyPr>
          <a:lstStyle/>
          <a:p>
            <a:r>
              <a:rPr lang="en-GB" dirty="0"/>
              <a:t>1976</a:t>
            </a:r>
            <a:endParaRPr lang="de-DE" dirty="0"/>
          </a:p>
        </p:txBody>
      </p:sp>
      <p:pic>
        <p:nvPicPr>
          <p:cNvPr id="14" name="Picture 13">
            <a:extLst>
              <a:ext uri="{FF2B5EF4-FFF2-40B4-BE49-F238E27FC236}">
                <a16:creationId xmlns:a16="http://schemas.microsoft.com/office/drawing/2014/main" id="{CF60BEF8-71F8-4149-945C-42BB23384B5B}"/>
              </a:ext>
            </a:extLst>
          </p:cNvPr>
          <p:cNvPicPr>
            <a:picLocks noChangeAspect="1"/>
          </p:cNvPicPr>
          <p:nvPr/>
        </p:nvPicPr>
        <p:blipFill>
          <a:blip r:embed="rId5"/>
          <a:stretch>
            <a:fillRect/>
          </a:stretch>
        </p:blipFill>
        <p:spPr>
          <a:xfrm>
            <a:off x="5746536" y="4334591"/>
            <a:ext cx="2222492" cy="1096409"/>
          </a:xfrm>
          <a:prstGeom prst="rect">
            <a:avLst/>
          </a:prstGeom>
        </p:spPr>
      </p:pic>
      <p:pic>
        <p:nvPicPr>
          <p:cNvPr id="21" name="Content Placeholder 5">
            <a:extLst>
              <a:ext uri="{FF2B5EF4-FFF2-40B4-BE49-F238E27FC236}">
                <a16:creationId xmlns:a16="http://schemas.microsoft.com/office/drawing/2014/main" id="{49D303A1-0E2D-46A2-ADC0-7A8E2C5F4014}"/>
              </a:ext>
            </a:extLst>
          </p:cNvPr>
          <p:cNvPicPr>
            <a:picLocks noGrp="1" noChangeAspect="1"/>
          </p:cNvPicPr>
          <p:nvPr>
            <p:ph idx="1"/>
          </p:nvPr>
        </p:nvPicPr>
        <p:blipFill rotWithShape="1">
          <a:blip r:embed="rId6"/>
          <a:srcRect l="39674" t="13116" r="39538" b="46305"/>
          <a:stretch/>
        </p:blipFill>
        <p:spPr>
          <a:xfrm>
            <a:off x="1329609" y="4334591"/>
            <a:ext cx="1125557" cy="1235887"/>
          </a:xfrm>
        </p:spPr>
      </p:pic>
      <p:sp>
        <p:nvSpPr>
          <p:cNvPr id="18" name="TextBox 17">
            <a:extLst>
              <a:ext uri="{FF2B5EF4-FFF2-40B4-BE49-F238E27FC236}">
                <a16:creationId xmlns:a16="http://schemas.microsoft.com/office/drawing/2014/main" id="{DD250D97-9A75-427B-9717-A7F75F7F84FB}"/>
              </a:ext>
            </a:extLst>
          </p:cNvPr>
          <p:cNvSpPr txBox="1"/>
          <p:nvPr/>
        </p:nvSpPr>
        <p:spPr>
          <a:xfrm>
            <a:off x="6182030" y="5987018"/>
            <a:ext cx="697627" cy="369332"/>
          </a:xfrm>
          <a:prstGeom prst="rect">
            <a:avLst/>
          </a:prstGeom>
          <a:noFill/>
        </p:spPr>
        <p:txBody>
          <a:bodyPr wrap="none" rtlCol="0">
            <a:spAutoFit/>
          </a:bodyPr>
          <a:lstStyle/>
          <a:p>
            <a:r>
              <a:rPr lang="en-GB" dirty="0"/>
              <a:t>1982</a:t>
            </a:r>
            <a:endParaRPr lang="de-DE" dirty="0"/>
          </a:p>
        </p:txBody>
      </p:sp>
      <p:sp>
        <p:nvSpPr>
          <p:cNvPr id="19" name="TextBox 18">
            <a:extLst>
              <a:ext uri="{FF2B5EF4-FFF2-40B4-BE49-F238E27FC236}">
                <a16:creationId xmlns:a16="http://schemas.microsoft.com/office/drawing/2014/main" id="{1A17C7BE-6D71-4279-A859-77C4260FD1BF}"/>
              </a:ext>
            </a:extLst>
          </p:cNvPr>
          <p:cNvSpPr txBox="1"/>
          <p:nvPr/>
        </p:nvSpPr>
        <p:spPr>
          <a:xfrm>
            <a:off x="6030360" y="3411261"/>
            <a:ext cx="1813317" cy="646331"/>
          </a:xfrm>
          <a:prstGeom prst="rect">
            <a:avLst/>
          </a:prstGeom>
          <a:noFill/>
        </p:spPr>
        <p:txBody>
          <a:bodyPr wrap="none" rtlCol="0">
            <a:spAutoFit/>
          </a:bodyPr>
          <a:lstStyle/>
          <a:p>
            <a:r>
              <a:rPr lang="en-GB" dirty="0"/>
              <a:t>10K+ words</a:t>
            </a:r>
          </a:p>
          <a:p>
            <a:r>
              <a:rPr lang="en-GB" dirty="0"/>
              <a:t>LVCSR System</a:t>
            </a:r>
            <a:endParaRPr lang="de-DE" dirty="0"/>
          </a:p>
        </p:txBody>
      </p:sp>
      <p:pic>
        <p:nvPicPr>
          <p:cNvPr id="7" name="Picture 6">
            <a:extLst>
              <a:ext uri="{FF2B5EF4-FFF2-40B4-BE49-F238E27FC236}">
                <a16:creationId xmlns:a16="http://schemas.microsoft.com/office/drawing/2014/main" id="{6A8E289C-9F48-4DF8-B672-C9DD35A8E5BA}"/>
              </a:ext>
            </a:extLst>
          </p:cNvPr>
          <p:cNvPicPr>
            <a:picLocks noChangeAspect="1"/>
          </p:cNvPicPr>
          <p:nvPr/>
        </p:nvPicPr>
        <p:blipFill>
          <a:blip r:embed="rId7"/>
          <a:stretch>
            <a:fillRect/>
          </a:stretch>
        </p:blipFill>
        <p:spPr>
          <a:xfrm>
            <a:off x="8075287" y="4419422"/>
            <a:ext cx="2714532" cy="983663"/>
          </a:xfrm>
          <a:prstGeom prst="rect">
            <a:avLst/>
          </a:prstGeom>
        </p:spPr>
      </p:pic>
      <p:cxnSp>
        <p:nvCxnSpPr>
          <p:cNvPr id="22" name="Straight Connector 21">
            <a:extLst>
              <a:ext uri="{FF2B5EF4-FFF2-40B4-BE49-F238E27FC236}">
                <a16:creationId xmlns:a16="http://schemas.microsoft.com/office/drawing/2014/main" id="{22B4E666-9A6C-4C3B-9652-7F5BC1994358}"/>
              </a:ext>
            </a:extLst>
          </p:cNvPr>
          <p:cNvCxnSpPr/>
          <p:nvPr/>
        </p:nvCxnSpPr>
        <p:spPr>
          <a:xfrm>
            <a:off x="6555782" y="5575738"/>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9576CB-BA6F-4123-BEE8-404D2968E57F}"/>
              </a:ext>
            </a:extLst>
          </p:cNvPr>
          <p:cNvCxnSpPr/>
          <p:nvPr/>
        </p:nvCxnSpPr>
        <p:spPr>
          <a:xfrm>
            <a:off x="8799741" y="551405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E4A995-C964-4D97-AB82-1281552E9358}"/>
              </a:ext>
            </a:extLst>
          </p:cNvPr>
          <p:cNvSpPr txBox="1"/>
          <p:nvPr/>
        </p:nvSpPr>
        <p:spPr>
          <a:xfrm>
            <a:off x="8422642" y="6001658"/>
            <a:ext cx="697627" cy="369332"/>
          </a:xfrm>
          <a:prstGeom prst="rect">
            <a:avLst/>
          </a:prstGeom>
          <a:noFill/>
        </p:spPr>
        <p:txBody>
          <a:bodyPr wrap="none" rtlCol="0">
            <a:spAutoFit/>
          </a:bodyPr>
          <a:lstStyle/>
          <a:p>
            <a:r>
              <a:rPr lang="en-GB" dirty="0"/>
              <a:t>2012</a:t>
            </a:r>
            <a:endParaRPr lang="de-DE" dirty="0"/>
          </a:p>
        </p:txBody>
      </p:sp>
      <p:sp>
        <p:nvSpPr>
          <p:cNvPr id="25" name="TextBox 24">
            <a:extLst>
              <a:ext uri="{FF2B5EF4-FFF2-40B4-BE49-F238E27FC236}">
                <a16:creationId xmlns:a16="http://schemas.microsoft.com/office/drawing/2014/main" id="{11DCA5CA-AC80-477A-BC32-A59EEF7BA8DF}"/>
              </a:ext>
            </a:extLst>
          </p:cNvPr>
          <p:cNvSpPr txBox="1"/>
          <p:nvPr/>
        </p:nvSpPr>
        <p:spPr>
          <a:xfrm>
            <a:off x="1329609" y="6494348"/>
            <a:ext cx="6096000" cy="261610"/>
          </a:xfrm>
          <a:prstGeom prst="rect">
            <a:avLst/>
          </a:prstGeom>
          <a:noFill/>
        </p:spPr>
        <p:txBody>
          <a:bodyPr wrap="square">
            <a:spAutoFit/>
          </a:bodyPr>
          <a:lstStyle/>
          <a:p>
            <a:pPr algn="l"/>
            <a:r>
              <a:rPr lang="en-US" sz="1100" b="0" i="0" dirty="0">
                <a:solidFill>
                  <a:srgbClr val="111111"/>
                </a:solidFill>
                <a:effectLst/>
                <a:latin typeface="Roboto" panose="02000000000000000000" pitchFamily="2" charset="0"/>
              </a:rPr>
              <a:t>Automatic Speech Recognition: A Review, </a:t>
            </a:r>
            <a:r>
              <a:rPr lang="en-US" sz="1100" b="0" i="0" dirty="0">
                <a:solidFill>
                  <a:srgbClr val="555555"/>
                </a:solidFill>
                <a:effectLst/>
                <a:latin typeface="Roboto" panose="02000000000000000000" pitchFamily="2" charset="0"/>
              </a:rPr>
              <a:t>December 2012</a:t>
            </a:r>
          </a:p>
        </p:txBody>
      </p:sp>
      <p:cxnSp>
        <p:nvCxnSpPr>
          <p:cNvPr id="26" name="Straight Connector 25">
            <a:extLst>
              <a:ext uri="{FF2B5EF4-FFF2-40B4-BE49-F238E27FC236}">
                <a16:creationId xmlns:a16="http://schemas.microsoft.com/office/drawing/2014/main" id="{3FA2F16F-4790-4C21-A39E-45C8A27EAC1D}"/>
              </a:ext>
            </a:extLst>
          </p:cNvPr>
          <p:cNvCxnSpPr/>
          <p:nvPr/>
        </p:nvCxnSpPr>
        <p:spPr>
          <a:xfrm>
            <a:off x="2455166" y="5575738"/>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2E1328-C7DC-4AAD-8A74-AFB063122F1C}"/>
              </a:ext>
            </a:extLst>
          </p:cNvPr>
          <p:cNvCxnSpPr/>
          <p:nvPr/>
        </p:nvCxnSpPr>
        <p:spPr>
          <a:xfrm>
            <a:off x="3784725" y="5591504"/>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BEDE1D-28EF-4A5E-B060-E806F9AED91C}"/>
              </a:ext>
            </a:extLst>
          </p:cNvPr>
          <p:cNvCxnSpPr/>
          <p:nvPr/>
        </p:nvCxnSpPr>
        <p:spPr>
          <a:xfrm>
            <a:off x="5485430" y="5591504"/>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E77CDB-8737-4031-BEA3-DB743ABFA71E}"/>
              </a:ext>
            </a:extLst>
          </p:cNvPr>
          <p:cNvCxnSpPr/>
          <p:nvPr/>
        </p:nvCxnSpPr>
        <p:spPr>
          <a:xfrm>
            <a:off x="7515897" y="5580995"/>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BC229-7E33-46EB-B006-A7AA74FAF060}"/>
              </a:ext>
            </a:extLst>
          </p:cNvPr>
          <p:cNvCxnSpPr/>
          <p:nvPr/>
        </p:nvCxnSpPr>
        <p:spPr>
          <a:xfrm>
            <a:off x="9967435" y="5580994"/>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9AB85D3-45C3-41B9-90DD-E5246211171F}"/>
              </a:ext>
            </a:extLst>
          </p:cNvPr>
          <p:cNvSpPr txBox="1"/>
          <p:nvPr/>
        </p:nvSpPr>
        <p:spPr>
          <a:xfrm>
            <a:off x="9607633" y="6008777"/>
            <a:ext cx="1146468" cy="369332"/>
          </a:xfrm>
          <a:prstGeom prst="rect">
            <a:avLst/>
          </a:prstGeom>
          <a:noFill/>
        </p:spPr>
        <p:txBody>
          <a:bodyPr wrap="none" rtlCol="0">
            <a:spAutoFit/>
          </a:bodyPr>
          <a:lstStyle/>
          <a:p>
            <a:r>
              <a:rPr lang="en-GB" dirty="0"/>
              <a:t>2017 . . . </a:t>
            </a:r>
            <a:endParaRPr lang="de-DE" dirty="0"/>
          </a:p>
        </p:txBody>
      </p:sp>
      <p:sp>
        <p:nvSpPr>
          <p:cNvPr id="6" name="TextBox 5">
            <a:extLst>
              <a:ext uri="{FF2B5EF4-FFF2-40B4-BE49-F238E27FC236}">
                <a16:creationId xmlns:a16="http://schemas.microsoft.com/office/drawing/2014/main" id="{85D6F6A7-6CF2-44FC-9408-48235C9D0A51}"/>
              </a:ext>
            </a:extLst>
          </p:cNvPr>
          <p:cNvSpPr txBox="1"/>
          <p:nvPr/>
        </p:nvSpPr>
        <p:spPr>
          <a:xfrm>
            <a:off x="9343298" y="3313455"/>
            <a:ext cx="2659702" cy="938719"/>
          </a:xfrm>
          <a:prstGeom prst="rect">
            <a:avLst/>
          </a:prstGeom>
          <a:noFill/>
        </p:spPr>
        <p:txBody>
          <a:bodyPr wrap="none" rtlCol="0">
            <a:spAutoFit/>
          </a:bodyPr>
          <a:lstStyle/>
          <a:p>
            <a:r>
              <a:rPr lang="en-GB" sz="1100" dirty="0"/>
              <a:t>    Fully connected (DNNs)</a:t>
            </a:r>
          </a:p>
          <a:p>
            <a:r>
              <a:rPr lang="en-GB" sz="1100" dirty="0"/>
              <a:t>    Convolutional Networks (CNNs)</a:t>
            </a:r>
          </a:p>
          <a:p>
            <a:r>
              <a:rPr lang="en-GB" sz="1100" dirty="0"/>
              <a:t>    Recurrent Neural Networks (RNNs)</a:t>
            </a:r>
          </a:p>
          <a:p>
            <a:pPr lvl="1"/>
            <a:r>
              <a:rPr lang="de-DE" sz="1100" dirty="0"/>
              <a:t> LSTMs</a:t>
            </a:r>
          </a:p>
          <a:p>
            <a:pPr lvl="1"/>
            <a:r>
              <a:rPr lang="de-DE" sz="1100" dirty="0"/>
              <a:t> GRUs</a:t>
            </a:r>
          </a:p>
        </p:txBody>
      </p:sp>
    </p:spTree>
    <p:extLst>
      <p:ext uri="{BB962C8B-B14F-4D97-AF65-F5344CB8AC3E}">
        <p14:creationId xmlns:p14="http://schemas.microsoft.com/office/powerpoint/2010/main" val="3098814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6">
            <a:extLst>
              <a:ext uri="{FF2B5EF4-FFF2-40B4-BE49-F238E27FC236}">
                <a16:creationId xmlns:a16="http://schemas.microsoft.com/office/drawing/2014/main" id="{6E37B132-9C54-4236-8910-3340177AD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267032" y="806469"/>
            <a:ext cx="9715168" cy="949133"/>
          </a:xfrm>
        </p:spPr>
        <p:txBody>
          <a:bodyPr vert="horz" lIns="91440" tIns="45720" rIns="91440" bIns="45720" rtlCol="0" anchor="b">
            <a:normAutofit fontScale="90000"/>
          </a:bodyPr>
          <a:lstStyle/>
          <a:p>
            <a:pPr algn="l"/>
            <a:r>
              <a:rPr lang="en-US" sz="6600" b="1" i="0" kern="1200" cap="all" baseline="0" dirty="0">
                <a:solidFill>
                  <a:srgbClr val="FFFFFF"/>
                </a:solidFill>
                <a:latin typeface="+mj-lt"/>
                <a:ea typeface="+mj-ea"/>
                <a:cs typeface="+mj-cs"/>
              </a:rPr>
              <a:t>Industry report</a:t>
            </a:r>
          </a:p>
        </p:txBody>
      </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a:off x="8453437" y="623907"/>
            <a:ext cx="3738563"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Automatic speech recognition</a:t>
            </a:r>
          </a:p>
        </p:txBody>
      </p:sp>
      <p:sp>
        <p:nvSpPr>
          <p:cNvPr id="1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pPr>
              <a:spcAft>
                <a:spcPts val="600"/>
              </a:spcAft>
            </a:pPr>
            <a:r>
              <a:rPr lang="en-US">
                <a:solidFill>
                  <a:srgbClr val="FFFFFF"/>
                </a:solidFill>
              </a:rPr>
              <a:t>26/5/2022</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11</a:t>
            </a:fld>
            <a:endParaRPr lang="en-US">
              <a:solidFill>
                <a:srgbClr val="FFFFFF"/>
              </a:solidFill>
            </a:endParaRPr>
          </a:p>
        </p:txBody>
      </p:sp>
      <p:sp>
        <p:nvSpPr>
          <p:cNvPr id="24" name="Oval 23">
            <a:extLst>
              <a:ext uri="{FF2B5EF4-FFF2-40B4-BE49-F238E27FC236}">
                <a16:creationId xmlns:a16="http://schemas.microsoft.com/office/drawing/2014/main" id="{D277D991-3492-4468-A21E-5D53CE7C6709}"/>
              </a:ext>
            </a:extLst>
          </p:cNvPr>
          <p:cNvSpPr/>
          <p:nvPr/>
        </p:nvSpPr>
        <p:spPr>
          <a:xfrm>
            <a:off x="189850" y="2175690"/>
            <a:ext cx="2982661" cy="28309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bg1"/>
                </a:solidFill>
                <a:hlinkClick r:id="rId3">
                  <a:extLst>
                    <a:ext uri="{A12FA001-AC4F-418D-AE19-62706E023703}">
                      <ahyp:hlinkClr xmlns:ahyp="http://schemas.microsoft.com/office/drawing/2018/hyperlinkcolor" val="tx"/>
                    </a:ext>
                  </a:extLst>
                </a:hlinkClick>
              </a:rPr>
              <a:t>STATISTA</a:t>
            </a:r>
            <a:r>
              <a:rPr lang="en-US" sz="1200" dirty="0"/>
              <a:t> </a:t>
            </a:r>
          </a:p>
          <a:p>
            <a:pPr algn="ctr"/>
            <a:r>
              <a:rPr lang="en-US" sz="1200" dirty="0"/>
              <a:t>FOUND THAT APPROXIMATELY 64% OF SURVEYED EXPERTS WITHIN THE INDUSTRIES OF E-LEARNING AND MARKET RESEARCH USED SPEECHTO-TEXT AUTOMATED TRANSCRIPTION IN 2020</a:t>
            </a:r>
            <a:endParaRPr lang="de-DE" sz="1200" dirty="0"/>
          </a:p>
        </p:txBody>
      </p:sp>
      <p:sp>
        <p:nvSpPr>
          <p:cNvPr id="38" name="Oval 37">
            <a:extLst>
              <a:ext uri="{FF2B5EF4-FFF2-40B4-BE49-F238E27FC236}">
                <a16:creationId xmlns:a16="http://schemas.microsoft.com/office/drawing/2014/main" id="{EEC41368-FBE1-4312-BBC4-E7BE37C2379F}"/>
              </a:ext>
            </a:extLst>
          </p:cNvPr>
          <p:cNvSpPr/>
          <p:nvPr/>
        </p:nvSpPr>
        <p:spPr>
          <a:xfrm>
            <a:off x="3226413" y="2155318"/>
            <a:ext cx="2921873" cy="28309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hlinkClick r:id="rId4">
                  <a:extLst>
                    <a:ext uri="{A12FA001-AC4F-418D-AE19-62706E023703}">
                      <ahyp:hlinkClr xmlns:ahyp="http://schemas.microsoft.com/office/drawing/2018/hyperlinkcolor" val="tx"/>
                    </a:ext>
                  </a:extLst>
                </a:hlinkClick>
              </a:rPr>
              <a:t>TECHCRUNCH </a:t>
            </a:r>
            <a:endParaRPr lang="en-US" dirty="0">
              <a:solidFill>
                <a:schemeClr val="bg1"/>
              </a:solidFill>
            </a:endParaRPr>
          </a:p>
          <a:p>
            <a:pPr algn="ctr"/>
            <a:r>
              <a:rPr lang="en-US" sz="1200" dirty="0"/>
              <a:t>REPORTS THAT THE NUMBER OF DEVICES WITH VOICE ASSISTANTS INSTALLED IN 2020 WAS OVER TWO</a:t>
            </a:r>
          </a:p>
          <a:p>
            <a:pPr algn="ctr"/>
            <a:r>
              <a:rPr lang="en-US" sz="1200" b="1" dirty="0"/>
              <a:t>BILLION</a:t>
            </a:r>
            <a:endParaRPr lang="de-DE" sz="1200" b="1" dirty="0"/>
          </a:p>
        </p:txBody>
      </p:sp>
      <p:sp>
        <p:nvSpPr>
          <p:cNvPr id="39" name="Oval 38">
            <a:extLst>
              <a:ext uri="{FF2B5EF4-FFF2-40B4-BE49-F238E27FC236}">
                <a16:creationId xmlns:a16="http://schemas.microsoft.com/office/drawing/2014/main" id="{D698BE79-ACD6-4641-984E-04D6E17F073C}"/>
              </a:ext>
            </a:extLst>
          </p:cNvPr>
          <p:cNvSpPr/>
          <p:nvPr/>
        </p:nvSpPr>
        <p:spPr>
          <a:xfrm>
            <a:off x="9255003" y="2175690"/>
            <a:ext cx="2921873" cy="28309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200" b="0" i="0" dirty="0">
              <a:solidFill>
                <a:schemeClr val="bg1"/>
              </a:solidFill>
              <a:effectLst/>
              <a:latin typeface="FKGrotesk"/>
            </a:endParaRPr>
          </a:p>
          <a:p>
            <a:pPr algn="ctr"/>
            <a:r>
              <a:rPr lang="en-US" b="0" i="0" u="sng" dirty="0">
                <a:solidFill>
                  <a:schemeClr val="bg1"/>
                </a:solidFill>
                <a:effectLst/>
                <a:hlinkClick r:id="rId5">
                  <a:extLst>
                    <a:ext uri="{A12FA001-AC4F-418D-AE19-62706E023703}">
                      <ahyp:hlinkClr xmlns:ahyp="http://schemas.microsoft.com/office/drawing/2018/hyperlinkcolor" val="tx"/>
                    </a:ext>
                  </a:extLst>
                </a:hlinkClick>
              </a:rPr>
              <a:t>Google</a:t>
            </a:r>
            <a:endParaRPr lang="en-US" b="0" i="0" u="sng" dirty="0">
              <a:solidFill>
                <a:schemeClr val="bg1"/>
              </a:solidFill>
              <a:effectLst/>
            </a:endParaRPr>
          </a:p>
          <a:p>
            <a:pPr algn="ctr"/>
            <a:r>
              <a:rPr lang="en-US" sz="1200" dirty="0">
                <a:solidFill>
                  <a:schemeClr val="bg1"/>
                </a:solidFill>
              </a:rPr>
              <a:t>27% </a:t>
            </a:r>
            <a:r>
              <a:rPr lang="en-US" sz="1200" b="0" i="0" dirty="0">
                <a:solidFill>
                  <a:schemeClr val="bg1"/>
                </a:solidFill>
                <a:effectLst/>
              </a:rPr>
              <a:t>of the global online population is using voice search on mobile.</a:t>
            </a:r>
            <a:endParaRPr lang="en-GB" sz="1200" spc="-5" dirty="0">
              <a:solidFill>
                <a:schemeClr val="bg1"/>
              </a:solidFill>
              <a:effectLst/>
              <a:ea typeface="Times New Roman" panose="02020603050405020304" pitchFamily="18" charset="0"/>
              <a:cs typeface="Segoe UI" panose="020B0502040204020203" pitchFamily="34" charset="0"/>
            </a:endParaRPr>
          </a:p>
          <a:p>
            <a:pPr algn="ctr"/>
            <a:endParaRPr lang="de-DE" sz="1200" dirty="0">
              <a:solidFill>
                <a:schemeClr val="bg1"/>
              </a:solidFill>
            </a:endParaRPr>
          </a:p>
        </p:txBody>
      </p:sp>
      <p:sp>
        <p:nvSpPr>
          <p:cNvPr id="40" name="Oval 39">
            <a:extLst>
              <a:ext uri="{FF2B5EF4-FFF2-40B4-BE49-F238E27FC236}">
                <a16:creationId xmlns:a16="http://schemas.microsoft.com/office/drawing/2014/main" id="{33767F9B-D728-43DB-9023-631A573C6109}"/>
              </a:ext>
            </a:extLst>
          </p:cNvPr>
          <p:cNvSpPr/>
          <p:nvPr/>
        </p:nvSpPr>
        <p:spPr>
          <a:xfrm>
            <a:off x="6240708" y="2142809"/>
            <a:ext cx="2921873" cy="283095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u="sng" dirty="0"/>
              <a:t>Facebook </a:t>
            </a:r>
          </a:p>
          <a:p>
            <a:pPr algn="ctr"/>
            <a:r>
              <a:rPr lang="en-US" sz="1200" dirty="0"/>
              <a:t>claims that people now watch over 100 million hours of video on Facebook each day. the captioned video ads increase video view time by an average of 12%</a:t>
            </a:r>
            <a:endParaRPr lang="de-DE" sz="1200" dirty="0"/>
          </a:p>
        </p:txBody>
      </p:sp>
      <p:pic>
        <p:nvPicPr>
          <p:cNvPr id="2051" name="Graphic 2050" descr="Voice with solid fill">
            <a:extLst>
              <a:ext uri="{FF2B5EF4-FFF2-40B4-BE49-F238E27FC236}">
                <a16:creationId xmlns:a16="http://schemas.microsoft.com/office/drawing/2014/main" id="{6AE0012D-48C6-4960-809F-20DEA793DB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91844" y="5486401"/>
            <a:ext cx="1782223" cy="914400"/>
          </a:xfrm>
          <a:prstGeom prst="rect">
            <a:avLst/>
          </a:prstGeom>
        </p:spPr>
      </p:pic>
      <p:pic>
        <p:nvPicPr>
          <p:cNvPr id="2053" name="Graphic 2052" descr="Speech outline">
            <a:extLst>
              <a:ext uri="{FF2B5EF4-FFF2-40B4-BE49-F238E27FC236}">
                <a16:creationId xmlns:a16="http://schemas.microsoft.com/office/drawing/2014/main" id="{7E6BBAB8-6BD4-4E02-87BB-F136EA59C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8142" y="5486401"/>
            <a:ext cx="914400" cy="914400"/>
          </a:xfrm>
          <a:prstGeom prst="rect">
            <a:avLst/>
          </a:prstGeom>
        </p:spPr>
      </p:pic>
    </p:spTree>
    <p:extLst>
      <p:ext uri="{BB962C8B-B14F-4D97-AF65-F5344CB8AC3E}">
        <p14:creationId xmlns:p14="http://schemas.microsoft.com/office/powerpoint/2010/main" val="12839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13A86D9-F78A-41B4-B567-7EEDDA0D2E1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6C7379-6795-45BB-B546-68BA4130C8CC}"/>
              </a:ext>
            </a:extLst>
          </p:cNvPr>
          <p:cNvSpPr>
            <a:spLocks noGrp="1"/>
          </p:cNvSpPr>
          <p:nvPr>
            <p:ph type="sldNum" sz="quarter" idx="12"/>
          </p:nvPr>
        </p:nvSpPr>
        <p:spPr/>
        <p:txBody>
          <a:bodyPr/>
          <a:lstStyle/>
          <a:p>
            <a:fld id="{D8DA9DAA-006C-4F4B-980E-E3DF019B24E2}" type="slidenum">
              <a:rPr lang="en-US" smtClean="0"/>
              <a:pPr/>
              <a:t>12</a:t>
            </a:fld>
            <a:endParaRPr lang="en-US" dirty="0"/>
          </a:p>
        </p:txBody>
      </p:sp>
      <p:pic>
        <p:nvPicPr>
          <p:cNvPr id="9" name="Picture 8">
            <a:extLst>
              <a:ext uri="{FF2B5EF4-FFF2-40B4-BE49-F238E27FC236}">
                <a16:creationId xmlns:a16="http://schemas.microsoft.com/office/drawing/2014/main" id="{436D139B-0767-4FCD-9275-4BC052DEEED3}"/>
              </a:ext>
            </a:extLst>
          </p:cNvPr>
          <p:cNvPicPr>
            <a:picLocks noChangeAspect="1"/>
          </p:cNvPicPr>
          <p:nvPr/>
        </p:nvPicPr>
        <p:blipFill rotWithShape="1">
          <a:blip r:embed="rId3"/>
          <a:srcRect t="4446" r="2076" b="17548"/>
          <a:stretch/>
        </p:blipFill>
        <p:spPr>
          <a:xfrm>
            <a:off x="1134301" y="201168"/>
            <a:ext cx="10562896" cy="3572101"/>
          </a:xfrm>
          <a:prstGeom prst="rect">
            <a:avLst/>
          </a:prstGeom>
        </p:spPr>
      </p:pic>
      <p:pic>
        <p:nvPicPr>
          <p:cNvPr id="11" name="Picture 10">
            <a:extLst>
              <a:ext uri="{FF2B5EF4-FFF2-40B4-BE49-F238E27FC236}">
                <a16:creationId xmlns:a16="http://schemas.microsoft.com/office/drawing/2014/main" id="{23FBB4D2-793E-450F-B32D-CF5FCE3CB6D6}"/>
              </a:ext>
            </a:extLst>
          </p:cNvPr>
          <p:cNvPicPr>
            <a:picLocks noChangeAspect="1"/>
          </p:cNvPicPr>
          <p:nvPr/>
        </p:nvPicPr>
        <p:blipFill rotWithShape="1">
          <a:blip r:embed="rId4"/>
          <a:srcRect l="3621" t="29414" r="9741" b="29919"/>
          <a:stretch/>
        </p:blipFill>
        <p:spPr>
          <a:xfrm>
            <a:off x="1134301" y="3932809"/>
            <a:ext cx="10562897" cy="2808002"/>
          </a:xfrm>
          <a:prstGeom prst="rect">
            <a:avLst/>
          </a:prstGeom>
        </p:spPr>
      </p:pic>
    </p:spTree>
    <p:extLst>
      <p:ext uri="{BB962C8B-B14F-4D97-AF65-F5344CB8AC3E}">
        <p14:creationId xmlns:p14="http://schemas.microsoft.com/office/powerpoint/2010/main" val="112990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7120F-47FA-4299-9CBC-35F3E993F300}"/>
              </a:ext>
            </a:extLst>
          </p:cNvPr>
          <p:cNvSpPr>
            <a:spLocks noGrp="1"/>
          </p:cNvSpPr>
          <p:nvPr>
            <p:ph idx="1"/>
          </p:nvPr>
        </p:nvSpPr>
        <p:spPr>
          <a:xfrm>
            <a:off x="838200" y="483476"/>
            <a:ext cx="11112062" cy="5693487"/>
          </a:xfrm>
        </p:spPr>
        <p:txBody>
          <a:bodyPr>
            <a:normAutofit/>
          </a:bodyPr>
          <a:lstStyle/>
          <a:p>
            <a:pPr marL="0" indent="0">
              <a:buNone/>
            </a:pPr>
            <a:r>
              <a:rPr lang="en-GB" b="1" dirty="0">
                <a:latin typeface="Calibri" panose="020F0502020204030204" pitchFamily="34" charset="0"/>
                <a:cs typeface="Calibri" panose="020F0502020204030204" pitchFamily="34" charset="0"/>
              </a:rPr>
              <a:t>Speech Representation:</a:t>
            </a:r>
          </a:p>
          <a:p>
            <a:pPr marL="0" indent="0">
              <a:buNone/>
            </a:pPr>
            <a:endParaRPr lang="en-GB" dirty="0">
              <a:latin typeface="Calibri" panose="020F0502020204030204" pitchFamily="34" charset="0"/>
              <a:cs typeface="Calibri" panose="020F0502020204030204" pitchFamily="34" charset="0"/>
            </a:endParaRPr>
          </a:p>
          <a:p>
            <a:pPr marL="0" indent="0">
              <a:buNone/>
            </a:pPr>
            <a:r>
              <a:rPr lang="en-GB" dirty="0">
                <a:latin typeface="Calibri" panose="020F0502020204030204" pitchFamily="34" charset="0"/>
                <a:cs typeface="Calibri" panose="020F0502020204030204" pitchFamily="34" charset="0"/>
              </a:rPr>
              <a:t>Sound is produced by </a:t>
            </a:r>
            <a:r>
              <a:rPr lang="en-GB" b="1" dirty="0">
                <a:latin typeface="Calibri" panose="020F0502020204030204" pitchFamily="34" charset="0"/>
                <a:cs typeface="Calibri" panose="020F0502020204030204" pitchFamily="34" charset="0"/>
              </a:rPr>
              <a:t>changing air pressure</a:t>
            </a:r>
            <a:r>
              <a:rPr lang="en-GB" dirty="0">
                <a:latin typeface="Calibri" panose="020F0502020204030204" pitchFamily="34" charset="0"/>
                <a:cs typeface="Calibri" panose="020F0502020204030204" pitchFamily="34" charset="0"/>
              </a:rPr>
              <a:t> produced through the </a:t>
            </a:r>
            <a:r>
              <a:rPr lang="en-GB" b="1" dirty="0">
                <a:latin typeface="Calibri" panose="020F0502020204030204" pitchFamily="34" charset="0"/>
                <a:cs typeface="Calibri" panose="020F0502020204030204" pitchFamily="34" charset="0"/>
              </a:rPr>
              <a:t>excitation from vocal cords</a:t>
            </a:r>
          </a:p>
          <a:p>
            <a:pPr marL="0" indent="0">
              <a:buNone/>
            </a:pPr>
            <a:r>
              <a:rPr lang="en-GB" dirty="0">
                <a:latin typeface="Calibri" panose="020F0502020204030204" pitchFamily="34" charset="0"/>
                <a:cs typeface="Calibri" panose="020F0502020204030204" pitchFamily="34" charset="0"/>
              </a:rPr>
              <a:t>The sound is modulated by moving/shaping of mouth (tongue, teeth, lips) </a:t>
            </a:r>
          </a:p>
          <a:p>
            <a:pPr marL="0" indent="0">
              <a:buNone/>
            </a:pPr>
            <a:r>
              <a:rPr lang="en-GB" dirty="0">
                <a:latin typeface="Calibri" panose="020F0502020204030204" pitchFamily="34" charset="0"/>
                <a:cs typeface="Calibri" panose="020F0502020204030204" pitchFamily="34" charset="0"/>
              </a:rPr>
              <a:t>Sound Frequency</a:t>
            </a:r>
          </a:p>
          <a:p>
            <a:r>
              <a:rPr lang="en-GB" dirty="0">
                <a:latin typeface="Calibri" panose="020F0502020204030204" pitchFamily="34" charset="0"/>
                <a:cs typeface="Calibri" panose="020F0502020204030204" pitchFamily="34" charset="0"/>
              </a:rPr>
              <a:t>Human Hearing Frequency Range: 20HZ to 20KHZ (approx.)</a:t>
            </a:r>
          </a:p>
          <a:p>
            <a:r>
              <a:rPr lang="en-GB" dirty="0">
                <a:latin typeface="Calibri" panose="020F0502020204030204" pitchFamily="34" charset="0"/>
                <a:cs typeface="Calibri" panose="020F0502020204030204" pitchFamily="34" charset="0"/>
              </a:rPr>
              <a:t>Human Speech: 85 HZ to 8KHZ (approx.)</a:t>
            </a:r>
          </a:p>
          <a:p>
            <a:r>
              <a:rPr lang="en-GB" dirty="0">
                <a:latin typeface="Calibri" panose="020F0502020204030204" pitchFamily="34" charset="0"/>
                <a:cs typeface="Calibri" panose="020F0502020204030204" pitchFamily="34" charset="0"/>
              </a:rPr>
              <a:t>For ASR Speech processing is mostly done around 16 KHZ 16bits/sample</a:t>
            </a:r>
          </a:p>
          <a:p>
            <a:endParaRPr lang="de-DE"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F3AC50E-DE78-4B9E-81CC-8FF6B8F553B1}"/>
              </a:ext>
            </a:extLst>
          </p:cNvPr>
          <p:cNvSpPr>
            <a:spLocks noGrp="1"/>
          </p:cNvSpPr>
          <p:nvPr>
            <p:ph type="sldNum" sz="quarter" idx="12"/>
          </p:nvPr>
        </p:nvSpPr>
        <p:spPr/>
        <p:txBody>
          <a:bodyPr/>
          <a:lstStyle/>
          <a:p>
            <a:fld id="{D8DA9DAA-006C-4F4B-980E-E3DF019B24E2}" type="slidenum">
              <a:rPr lang="en-US" smtClean="0"/>
              <a:t>13</a:t>
            </a:fld>
            <a:endParaRPr lang="en-US" dirty="0"/>
          </a:p>
        </p:txBody>
      </p:sp>
    </p:spTree>
    <p:extLst>
      <p:ext uri="{BB962C8B-B14F-4D97-AF65-F5344CB8AC3E}">
        <p14:creationId xmlns:p14="http://schemas.microsoft.com/office/powerpoint/2010/main" val="1689642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FE3E-11E6-4193-804A-7FB38B9D8331}"/>
              </a:ext>
            </a:extLst>
          </p:cNvPr>
          <p:cNvSpPr>
            <a:spLocks noGrp="1"/>
          </p:cNvSpPr>
          <p:nvPr>
            <p:ph type="title"/>
          </p:nvPr>
        </p:nvSpPr>
        <p:spPr/>
        <p:txBody>
          <a:bodyPr>
            <a:normAutofit fontScale="90000"/>
          </a:bodyPr>
          <a:lstStyle/>
          <a:p>
            <a:r>
              <a:rPr lang="en-GB" dirty="0"/>
              <a:t>Challenges for Speech recognition Systems</a:t>
            </a:r>
            <a:endParaRPr lang="de-DE" dirty="0"/>
          </a:p>
        </p:txBody>
      </p:sp>
      <p:sp>
        <p:nvSpPr>
          <p:cNvPr id="3" name="Content Placeholder 2">
            <a:extLst>
              <a:ext uri="{FF2B5EF4-FFF2-40B4-BE49-F238E27FC236}">
                <a16:creationId xmlns:a16="http://schemas.microsoft.com/office/drawing/2014/main" id="{E3D61E56-C9D4-4C24-B0D9-FE39B5F966B0}"/>
              </a:ext>
            </a:extLst>
          </p:cNvPr>
          <p:cNvSpPr>
            <a:spLocks noGrp="1"/>
          </p:cNvSpPr>
          <p:nvPr>
            <p:ph idx="1"/>
          </p:nvPr>
        </p:nvSpPr>
        <p:spPr/>
        <p:txBody>
          <a:bodyPr/>
          <a:lstStyle/>
          <a:p>
            <a:r>
              <a:rPr lang="en-GB" dirty="0"/>
              <a:t>Handling noisy real-life settings with multiple speakers (e.g. meetings, parties)</a:t>
            </a:r>
          </a:p>
          <a:p>
            <a:r>
              <a:rPr lang="en-GB" dirty="0"/>
              <a:t>High Quality embedded ASR System to run locally on mobile phones</a:t>
            </a:r>
          </a:p>
          <a:p>
            <a:r>
              <a:rPr lang="en-GB" dirty="0"/>
              <a:t>Reduce duplicate efforts across multiple dialects/languages</a:t>
            </a:r>
          </a:p>
          <a:p>
            <a:r>
              <a:rPr lang="en-GB" dirty="0"/>
              <a:t>Should be robust to variation in age, accent</a:t>
            </a:r>
          </a:p>
          <a:p>
            <a:r>
              <a:rPr lang="en-GB" dirty="0"/>
              <a:t>Should be able to handle coding switching and code mixing which is common in multilingual</a:t>
            </a:r>
          </a:p>
          <a:p>
            <a:pPr marL="0" indent="0">
              <a:buNone/>
            </a:pPr>
            <a:endParaRPr lang="en-GB" dirty="0"/>
          </a:p>
          <a:p>
            <a:pPr marL="0" indent="0">
              <a:buNone/>
            </a:pPr>
            <a:endParaRPr lang="de-DE" dirty="0"/>
          </a:p>
        </p:txBody>
      </p:sp>
      <p:sp>
        <p:nvSpPr>
          <p:cNvPr id="4" name="Slide Number Placeholder 3">
            <a:extLst>
              <a:ext uri="{FF2B5EF4-FFF2-40B4-BE49-F238E27FC236}">
                <a16:creationId xmlns:a16="http://schemas.microsoft.com/office/drawing/2014/main" id="{E0A08D61-8804-41D3-B35C-9B9EAB0C80F4}"/>
              </a:ext>
            </a:extLst>
          </p:cNvPr>
          <p:cNvSpPr>
            <a:spLocks noGrp="1"/>
          </p:cNvSpPr>
          <p:nvPr>
            <p:ph type="sldNum" sz="quarter" idx="12"/>
          </p:nvPr>
        </p:nvSpPr>
        <p:spPr/>
        <p:txBody>
          <a:bodyPr/>
          <a:lstStyle/>
          <a:p>
            <a:fld id="{D8DA9DAA-006C-4F4B-980E-E3DF019B24E2}" type="slidenum">
              <a:rPr lang="en-US" smtClean="0"/>
              <a:t>14</a:t>
            </a:fld>
            <a:endParaRPr lang="en-US" dirty="0"/>
          </a:p>
        </p:txBody>
      </p:sp>
    </p:spTree>
    <p:extLst>
      <p:ext uri="{BB962C8B-B14F-4D97-AF65-F5344CB8AC3E}">
        <p14:creationId xmlns:p14="http://schemas.microsoft.com/office/powerpoint/2010/main" val="84540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B60D-0A4B-4A1C-9286-4542337E1E1B}"/>
              </a:ext>
            </a:extLst>
          </p:cNvPr>
          <p:cNvSpPr>
            <a:spLocks noGrp="1"/>
          </p:cNvSpPr>
          <p:nvPr>
            <p:ph type="title"/>
          </p:nvPr>
        </p:nvSpPr>
        <p:spPr/>
        <p:txBody>
          <a:bodyPr>
            <a:normAutofit fontScale="90000"/>
          </a:bodyPr>
          <a:lstStyle/>
          <a:p>
            <a:r>
              <a:rPr lang="en-GB" dirty="0"/>
              <a:t>Code Switching and Code Mixing </a:t>
            </a:r>
            <a:endParaRPr lang="de-DE" dirty="0"/>
          </a:p>
        </p:txBody>
      </p:sp>
      <p:pic>
        <p:nvPicPr>
          <p:cNvPr id="6" name="Content Placeholder 5">
            <a:extLst>
              <a:ext uri="{FF2B5EF4-FFF2-40B4-BE49-F238E27FC236}">
                <a16:creationId xmlns:a16="http://schemas.microsoft.com/office/drawing/2014/main" id="{5A4A1BC6-5BA9-4DF2-82EF-297CFCFA1F96}"/>
              </a:ext>
            </a:extLst>
          </p:cNvPr>
          <p:cNvPicPr>
            <a:picLocks noGrp="1" noChangeAspect="1"/>
          </p:cNvPicPr>
          <p:nvPr>
            <p:ph idx="1"/>
          </p:nvPr>
        </p:nvPicPr>
        <p:blipFill rotWithShape="1">
          <a:blip r:embed="rId2"/>
          <a:srcRect l="51154" t="4904" r="2149" b="22746"/>
          <a:stretch/>
        </p:blipFill>
        <p:spPr>
          <a:xfrm>
            <a:off x="2217682" y="1471558"/>
            <a:ext cx="7609490" cy="5249917"/>
          </a:xfrm>
        </p:spPr>
      </p:pic>
      <p:sp>
        <p:nvSpPr>
          <p:cNvPr id="4" name="Slide Number Placeholder 3">
            <a:extLst>
              <a:ext uri="{FF2B5EF4-FFF2-40B4-BE49-F238E27FC236}">
                <a16:creationId xmlns:a16="http://schemas.microsoft.com/office/drawing/2014/main" id="{43736ABA-D37F-48DA-A1C9-8AD5676B01CE}"/>
              </a:ext>
            </a:extLst>
          </p:cNvPr>
          <p:cNvSpPr>
            <a:spLocks noGrp="1"/>
          </p:cNvSpPr>
          <p:nvPr>
            <p:ph type="sldNum" sz="quarter" idx="12"/>
          </p:nvPr>
        </p:nvSpPr>
        <p:spPr/>
        <p:txBody>
          <a:bodyPr/>
          <a:lstStyle/>
          <a:p>
            <a:fld id="{D8DA9DAA-006C-4F4B-980E-E3DF019B24E2}" type="slidenum">
              <a:rPr lang="en-US" smtClean="0"/>
              <a:t>15</a:t>
            </a:fld>
            <a:endParaRPr lang="en-US" dirty="0"/>
          </a:p>
        </p:txBody>
      </p:sp>
      <p:pic>
        <p:nvPicPr>
          <p:cNvPr id="8" name="Picture 7">
            <a:extLst>
              <a:ext uri="{FF2B5EF4-FFF2-40B4-BE49-F238E27FC236}">
                <a16:creationId xmlns:a16="http://schemas.microsoft.com/office/drawing/2014/main" id="{D72785AE-C3BB-45F0-8BAC-670D2BC67781}"/>
              </a:ext>
            </a:extLst>
          </p:cNvPr>
          <p:cNvPicPr>
            <a:picLocks noChangeAspect="1"/>
          </p:cNvPicPr>
          <p:nvPr/>
        </p:nvPicPr>
        <p:blipFill rotWithShape="1">
          <a:blip r:embed="rId3"/>
          <a:srcRect l="50690" t="19617" r="5431" b="64291"/>
          <a:stretch/>
        </p:blipFill>
        <p:spPr>
          <a:xfrm>
            <a:off x="2217682" y="3218109"/>
            <a:ext cx="5349766" cy="1103586"/>
          </a:xfrm>
          <a:prstGeom prst="rect">
            <a:avLst/>
          </a:prstGeom>
        </p:spPr>
      </p:pic>
    </p:spTree>
    <p:extLst>
      <p:ext uri="{BB962C8B-B14F-4D97-AF65-F5344CB8AC3E}">
        <p14:creationId xmlns:p14="http://schemas.microsoft.com/office/powerpoint/2010/main" val="119237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1336-F900-4A62-A1D1-60211426AE39}"/>
              </a:ext>
            </a:extLst>
          </p:cNvPr>
          <p:cNvSpPr>
            <a:spLocks noGrp="1"/>
          </p:cNvSpPr>
          <p:nvPr>
            <p:ph type="title"/>
          </p:nvPr>
        </p:nvSpPr>
        <p:spPr/>
        <p:txBody>
          <a:bodyPr/>
          <a:lstStyle/>
          <a:p>
            <a:r>
              <a:rPr lang="en-GB" dirty="0"/>
              <a:t>Accents in Speech Recognition</a:t>
            </a:r>
            <a:endParaRPr lang="de-DE" dirty="0"/>
          </a:p>
        </p:txBody>
      </p:sp>
      <p:sp>
        <p:nvSpPr>
          <p:cNvPr id="3" name="Content Placeholder 2">
            <a:extLst>
              <a:ext uri="{FF2B5EF4-FFF2-40B4-BE49-F238E27FC236}">
                <a16:creationId xmlns:a16="http://schemas.microsoft.com/office/drawing/2014/main" id="{6FD4D3D9-9EA3-4126-AADF-E9AAAA4CA83D}"/>
              </a:ext>
            </a:extLst>
          </p:cNvPr>
          <p:cNvSpPr>
            <a:spLocks noGrp="1"/>
          </p:cNvSpPr>
          <p:nvPr>
            <p:ph idx="1"/>
          </p:nvPr>
        </p:nvSpPr>
        <p:spPr/>
        <p:txBody>
          <a:bodyPr/>
          <a:lstStyle/>
          <a:p>
            <a:r>
              <a:rPr lang="en-GB" dirty="0"/>
              <a:t>Accents in Speech Recognition are serious challenges</a:t>
            </a:r>
            <a:endParaRPr lang="de-DE" dirty="0"/>
          </a:p>
        </p:txBody>
      </p:sp>
      <p:sp>
        <p:nvSpPr>
          <p:cNvPr id="4" name="Slide Number Placeholder 3">
            <a:extLst>
              <a:ext uri="{FF2B5EF4-FFF2-40B4-BE49-F238E27FC236}">
                <a16:creationId xmlns:a16="http://schemas.microsoft.com/office/drawing/2014/main" id="{8091E30A-B7F7-437E-8F91-EB69B99ACAE0}"/>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8" name="Recorded Sound">
            <a:hlinkClick r:id="" action="ppaction://media"/>
            <a:extLst>
              <a:ext uri="{FF2B5EF4-FFF2-40B4-BE49-F238E27FC236}">
                <a16:creationId xmlns:a16="http://schemas.microsoft.com/office/drawing/2014/main" id="{3728D5D0-874D-414D-8057-9446369019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8637" y="2535468"/>
            <a:ext cx="487363" cy="487363"/>
          </a:xfrm>
          <a:prstGeom prst="rect">
            <a:avLst/>
          </a:prstGeom>
        </p:spPr>
      </p:pic>
      <p:sp>
        <p:nvSpPr>
          <p:cNvPr id="9" name="TextBox 8">
            <a:extLst>
              <a:ext uri="{FF2B5EF4-FFF2-40B4-BE49-F238E27FC236}">
                <a16:creationId xmlns:a16="http://schemas.microsoft.com/office/drawing/2014/main" id="{283569D0-4EE1-4311-9BA7-571A7D21EF9D}"/>
              </a:ext>
            </a:extLst>
          </p:cNvPr>
          <p:cNvSpPr txBox="1"/>
          <p:nvPr/>
        </p:nvSpPr>
        <p:spPr>
          <a:xfrm>
            <a:off x="1934970" y="3711654"/>
            <a:ext cx="9584367"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 year before his retirement he was appointed Chaplain of the Swedish Royal Household.</a:t>
            </a:r>
            <a:endParaRPr lang="de-DE"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BE5019F-30BC-40BE-A62B-C2B60798FC3E}"/>
              </a:ext>
            </a:extLst>
          </p:cNvPr>
          <p:cNvSpPr txBox="1"/>
          <p:nvPr/>
        </p:nvSpPr>
        <p:spPr>
          <a:xfrm>
            <a:off x="1082656" y="3757820"/>
            <a:ext cx="671979" cy="369332"/>
          </a:xfrm>
          <a:prstGeom prst="rect">
            <a:avLst/>
          </a:prstGeom>
          <a:noFill/>
        </p:spPr>
        <p:txBody>
          <a:bodyPr wrap="none" rtlCol="0">
            <a:spAutoFit/>
          </a:bodyPr>
          <a:lstStyle/>
          <a:p>
            <a:r>
              <a:rPr lang="en-GB" dirty="0"/>
              <a:t>REF:</a:t>
            </a:r>
            <a:endParaRPr lang="de-DE" dirty="0"/>
          </a:p>
        </p:txBody>
      </p:sp>
      <p:sp>
        <p:nvSpPr>
          <p:cNvPr id="11" name="TextBox 10">
            <a:extLst>
              <a:ext uri="{FF2B5EF4-FFF2-40B4-BE49-F238E27FC236}">
                <a16:creationId xmlns:a16="http://schemas.microsoft.com/office/drawing/2014/main" id="{8B7E5C58-D1D7-463F-9F42-80924F00821A}"/>
              </a:ext>
            </a:extLst>
          </p:cNvPr>
          <p:cNvSpPr txBox="1"/>
          <p:nvPr/>
        </p:nvSpPr>
        <p:spPr>
          <a:xfrm>
            <a:off x="1934970" y="4722038"/>
            <a:ext cx="7426007" cy="369332"/>
          </a:xfrm>
          <a:prstGeom prst="rect">
            <a:avLst/>
          </a:prstGeom>
          <a:noFill/>
        </p:spPr>
        <p:txBody>
          <a:bodyPr wrap="none" rtlCol="0">
            <a:spAutoFit/>
          </a:bodyPr>
          <a:lstStyle/>
          <a:p>
            <a:r>
              <a:rPr lang="en-US" b="1" i="0" dirty="0">
                <a:solidFill>
                  <a:srgbClr val="00B050"/>
                </a:solidFill>
                <a:effectLst/>
                <a:latin typeface="Open Sans" panose="020B0606030504020204" pitchFamily="34" charset="0"/>
              </a:rPr>
              <a:t>Before</a:t>
            </a:r>
            <a:r>
              <a:rPr lang="en-US" b="1" i="0" dirty="0">
                <a:solidFill>
                  <a:srgbClr val="000000"/>
                </a:solidFill>
                <a:effectLst/>
                <a:latin typeface="Open Sans" panose="020B0606030504020204" pitchFamily="34" charset="0"/>
              </a:rPr>
              <a:t> </a:t>
            </a:r>
            <a:r>
              <a:rPr lang="en-US" b="1" i="0" dirty="0">
                <a:solidFill>
                  <a:srgbClr val="00B050"/>
                </a:solidFill>
                <a:effectLst/>
                <a:latin typeface="Open Sans" panose="020B0606030504020204" pitchFamily="34" charset="0"/>
              </a:rPr>
              <a:t>his retirement he was appointed </a:t>
            </a:r>
            <a:r>
              <a:rPr lang="en-US" b="1" i="0" dirty="0">
                <a:solidFill>
                  <a:srgbClr val="FF0000"/>
                </a:solidFill>
                <a:effectLst/>
                <a:latin typeface="Open Sans" panose="020B0606030504020204" pitchFamily="34" charset="0"/>
              </a:rPr>
              <a:t>champion of the world</a:t>
            </a:r>
            <a:endParaRPr lang="de-DE" dirty="0">
              <a:solidFill>
                <a:srgbClr val="FF0000"/>
              </a:solidFill>
            </a:endParaRPr>
          </a:p>
        </p:txBody>
      </p:sp>
      <p:sp>
        <p:nvSpPr>
          <p:cNvPr id="12" name="TextBox 11">
            <a:extLst>
              <a:ext uri="{FF2B5EF4-FFF2-40B4-BE49-F238E27FC236}">
                <a16:creationId xmlns:a16="http://schemas.microsoft.com/office/drawing/2014/main" id="{6A446215-FC6B-4FC8-B198-4B4626DFAEA4}"/>
              </a:ext>
            </a:extLst>
          </p:cNvPr>
          <p:cNvSpPr txBox="1"/>
          <p:nvPr/>
        </p:nvSpPr>
        <p:spPr>
          <a:xfrm>
            <a:off x="1082656" y="4722038"/>
            <a:ext cx="710451" cy="369332"/>
          </a:xfrm>
          <a:prstGeom prst="rect">
            <a:avLst/>
          </a:prstGeom>
          <a:noFill/>
        </p:spPr>
        <p:txBody>
          <a:bodyPr wrap="none" rtlCol="0">
            <a:spAutoFit/>
          </a:bodyPr>
          <a:lstStyle/>
          <a:p>
            <a:r>
              <a:rPr lang="en-GB" dirty="0"/>
              <a:t>Test:</a:t>
            </a:r>
            <a:endParaRPr lang="de-DE" dirty="0"/>
          </a:p>
        </p:txBody>
      </p:sp>
      <p:sp>
        <p:nvSpPr>
          <p:cNvPr id="13" name="TextBox 12">
            <a:extLst>
              <a:ext uri="{FF2B5EF4-FFF2-40B4-BE49-F238E27FC236}">
                <a16:creationId xmlns:a16="http://schemas.microsoft.com/office/drawing/2014/main" id="{5F961688-FF02-4BFA-8C53-864A03CDE4B1}"/>
              </a:ext>
            </a:extLst>
          </p:cNvPr>
          <p:cNvSpPr txBox="1"/>
          <p:nvPr/>
        </p:nvSpPr>
        <p:spPr>
          <a:xfrm>
            <a:off x="5647973" y="6040011"/>
            <a:ext cx="4713150" cy="954107"/>
          </a:xfrm>
          <a:prstGeom prst="rect">
            <a:avLst/>
          </a:prstGeom>
          <a:noFill/>
        </p:spPr>
        <p:txBody>
          <a:bodyPr wrap="none" rtlCol="0">
            <a:spAutoFit/>
          </a:bodyPr>
          <a:lstStyle/>
          <a:p>
            <a:r>
              <a:rPr lang="de-DE" sz="1400" dirty="0"/>
              <a:t>Recording Sample </a:t>
            </a:r>
            <a:r>
              <a:rPr lang="de-DE" sz="1400" dirty="0" err="1"/>
              <a:t>from</a:t>
            </a:r>
            <a:r>
              <a:rPr lang="de-DE" sz="1400" dirty="0"/>
              <a:t> commonvoice.mozilla.org/en</a:t>
            </a:r>
          </a:p>
          <a:p>
            <a:r>
              <a:rPr lang="de-DE" sz="1400" dirty="0"/>
              <a:t>Testes on Google ASR System</a:t>
            </a:r>
          </a:p>
          <a:p>
            <a:r>
              <a:rPr lang="de-DE" sz="1400" dirty="0"/>
              <a:t>www.google.com/intl/en/chrome/demos/speech.html</a:t>
            </a:r>
          </a:p>
          <a:p>
            <a:endParaRPr lang="de-DE" sz="1400" dirty="0"/>
          </a:p>
        </p:txBody>
      </p:sp>
    </p:spTree>
    <p:extLst>
      <p:ext uri="{BB962C8B-B14F-4D97-AF65-F5344CB8AC3E}">
        <p14:creationId xmlns:p14="http://schemas.microsoft.com/office/powerpoint/2010/main" val="359443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10E6B55-99F0-460A-9AE2-F35E116C18CE}"/>
              </a:ext>
            </a:extLst>
          </p:cNvPr>
          <p:cNvSpPr>
            <a:spLocks noGrp="1"/>
          </p:cNvSpPr>
          <p:nvPr>
            <p:ph type="ctrTitle"/>
          </p:nvPr>
        </p:nvSpPr>
        <p:spPr>
          <a:xfrm>
            <a:off x="1287517" y="1695844"/>
            <a:ext cx="9837683" cy="2436298"/>
          </a:xfrm>
        </p:spPr>
        <p:txBody>
          <a:bodyPr>
            <a:normAutofit fontScale="90000"/>
          </a:bodyPr>
          <a:lstStyle/>
          <a:p>
            <a:r>
              <a:rPr lang="en-GB" dirty="0"/>
              <a:t>Speech is really a next computer interface</a:t>
            </a:r>
            <a:endParaRPr lang="de-DE" dirty="0"/>
          </a:p>
        </p:txBody>
      </p:sp>
      <p:sp>
        <p:nvSpPr>
          <p:cNvPr id="5" name="Footer Placeholder 4">
            <a:extLst>
              <a:ext uri="{FF2B5EF4-FFF2-40B4-BE49-F238E27FC236}">
                <a16:creationId xmlns:a16="http://schemas.microsoft.com/office/drawing/2014/main" id="{96A49A84-DE76-4A99-BF99-BEBF2F08336E}"/>
              </a:ext>
            </a:extLst>
          </p:cNvPr>
          <p:cNvSpPr>
            <a:spLocks noGrp="1"/>
          </p:cNvSpPr>
          <p:nvPr>
            <p:ph type="ftr" sz="quarter" idx="4294967295"/>
          </p:nvPr>
        </p:nvSpPr>
        <p:spPr>
          <a:xfrm rot="16200000">
            <a:off x="0" y="1938338"/>
            <a:ext cx="2789238"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6BDCB5F-C3E7-43FC-A1E3-30036C8B172A}"/>
              </a:ext>
            </a:extLst>
          </p:cNvPr>
          <p:cNvSpPr>
            <a:spLocks noGrp="1"/>
          </p:cNvSpPr>
          <p:nvPr>
            <p:ph type="sldNum" sz="quarter" idx="4294967295"/>
          </p:nvPr>
        </p:nvSpPr>
        <p:spPr>
          <a:xfrm>
            <a:off x="9448800" y="201613"/>
            <a:ext cx="2743200" cy="365125"/>
          </a:xfrm>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136346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62D7-BCA6-4CFA-92AD-055FFF996728}"/>
              </a:ext>
            </a:extLst>
          </p:cNvPr>
          <p:cNvSpPr>
            <a:spLocks noGrp="1"/>
          </p:cNvSpPr>
          <p:nvPr>
            <p:ph type="title"/>
          </p:nvPr>
        </p:nvSpPr>
        <p:spPr>
          <a:xfrm>
            <a:off x="838200" y="1034541"/>
            <a:ext cx="10515600" cy="656147"/>
          </a:xfrm>
        </p:spPr>
        <p:txBody>
          <a:bodyPr>
            <a:normAutofit fontScale="90000"/>
          </a:bodyPr>
          <a:lstStyle/>
          <a:p>
            <a:r>
              <a:rPr lang="en-GB" dirty="0"/>
              <a:t>What we need to build a speech recognition system?</a:t>
            </a:r>
            <a:br>
              <a:rPr lang="en-GB" dirty="0"/>
            </a:br>
            <a:endParaRPr lang="de-DE" dirty="0"/>
          </a:p>
        </p:txBody>
      </p:sp>
      <p:sp>
        <p:nvSpPr>
          <p:cNvPr id="3" name="Content Placeholder 2">
            <a:extLst>
              <a:ext uri="{FF2B5EF4-FFF2-40B4-BE49-F238E27FC236}">
                <a16:creationId xmlns:a16="http://schemas.microsoft.com/office/drawing/2014/main" id="{B1FA6DF4-1F62-408A-9590-5A9D5D6BD0E8}"/>
              </a:ext>
            </a:extLst>
          </p:cNvPr>
          <p:cNvSpPr>
            <a:spLocks noGrp="1"/>
          </p:cNvSpPr>
          <p:nvPr>
            <p:ph idx="1"/>
          </p:nvPr>
        </p:nvSpPr>
        <p:spPr/>
        <p:txBody>
          <a:bodyPr/>
          <a:lstStyle/>
          <a:p>
            <a:r>
              <a:rPr lang="en-GB" dirty="0"/>
              <a:t>Speech recognition systems learn from human</a:t>
            </a:r>
          </a:p>
          <a:p>
            <a:pPr marL="0" indent="0">
              <a:buNone/>
            </a:pPr>
            <a:r>
              <a:rPr lang="en-GB" dirty="0"/>
              <a:t>        </a:t>
            </a:r>
            <a:endParaRPr lang="de-DE" dirty="0"/>
          </a:p>
        </p:txBody>
      </p:sp>
      <p:sp>
        <p:nvSpPr>
          <p:cNvPr id="4" name="Slide Number Placeholder 3">
            <a:extLst>
              <a:ext uri="{FF2B5EF4-FFF2-40B4-BE49-F238E27FC236}">
                <a16:creationId xmlns:a16="http://schemas.microsoft.com/office/drawing/2014/main" id="{FF485CBA-0325-4309-81AA-313666C90E84}"/>
              </a:ext>
            </a:extLst>
          </p:cNvPr>
          <p:cNvSpPr>
            <a:spLocks noGrp="1"/>
          </p:cNvSpPr>
          <p:nvPr>
            <p:ph type="sldNum" sz="quarter" idx="12"/>
          </p:nvPr>
        </p:nvSpPr>
        <p:spPr/>
        <p:txBody>
          <a:bodyPr/>
          <a:lstStyle/>
          <a:p>
            <a:fld id="{D8DA9DAA-006C-4F4B-980E-E3DF019B24E2}" type="slidenum">
              <a:rPr lang="en-US" smtClean="0"/>
              <a:t>18</a:t>
            </a:fld>
            <a:endParaRPr lang="en-US" dirty="0"/>
          </a:p>
        </p:txBody>
      </p:sp>
      <p:grpSp>
        <p:nvGrpSpPr>
          <p:cNvPr id="14" name="Group 13">
            <a:extLst>
              <a:ext uri="{FF2B5EF4-FFF2-40B4-BE49-F238E27FC236}">
                <a16:creationId xmlns:a16="http://schemas.microsoft.com/office/drawing/2014/main" id="{EC7CF31B-FF1C-4983-8855-BCDFC55A9E7F}"/>
              </a:ext>
            </a:extLst>
          </p:cNvPr>
          <p:cNvGrpSpPr/>
          <p:nvPr/>
        </p:nvGrpSpPr>
        <p:grpSpPr>
          <a:xfrm>
            <a:off x="6285852" y="2519440"/>
            <a:ext cx="2928429" cy="3657523"/>
            <a:chOff x="5682171" y="2324652"/>
            <a:chExt cx="2818197" cy="4013927"/>
          </a:xfrm>
        </p:grpSpPr>
        <p:sp>
          <p:nvSpPr>
            <p:cNvPr id="5" name="Rectangle 4">
              <a:extLst>
                <a:ext uri="{FF2B5EF4-FFF2-40B4-BE49-F238E27FC236}">
                  <a16:creationId xmlns:a16="http://schemas.microsoft.com/office/drawing/2014/main" id="{34694EFD-89C1-467C-B4AF-4DB06C30E26D}"/>
                </a:ext>
              </a:extLst>
            </p:cNvPr>
            <p:cNvSpPr/>
            <p:nvPr/>
          </p:nvSpPr>
          <p:spPr>
            <a:xfrm>
              <a:off x="5682171" y="5796263"/>
              <a:ext cx="1176291" cy="54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Speech</a:t>
              </a:r>
              <a:endParaRPr lang="de-DE" dirty="0"/>
            </a:p>
          </p:txBody>
        </p:sp>
        <p:sp>
          <p:nvSpPr>
            <p:cNvPr id="6" name="Rectangle 5">
              <a:extLst>
                <a:ext uri="{FF2B5EF4-FFF2-40B4-BE49-F238E27FC236}">
                  <a16:creationId xmlns:a16="http://schemas.microsoft.com/office/drawing/2014/main" id="{44EAFB13-FB92-4F99-8C2E-F14CE1E62665}"/>
                </a:ext>
              </a:extLst>
            </p:cNvPr>
            <p:cNvSpPr/>
            <p:nvPr/>
          </p:nvSpPr>
          <p:spPr>
            <a:xfrm>
              <a:off x="7324077" y="5787386"/>
              <a:ext cx="1176291" cy="542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Text</a:t>
              </a:r>
              <a:endParaRPr lang="de-DE" dirty="0"/>
            </a:p>
          </p:txBody>
        </p:sp>
        <p:sp>
          <p:nvSpPr>
            <p:cNvPr id="7" name="Plus Sign 6">
              <a:extLst>
                <a:ext uri="{FF2B5EF4-FFF2-40B4-BE49-F238E27FC236}">
                  <a16:creationId xmlns:a16="http://schemas.microsoft.com/office/drawing/2014/main" id="{41164866-0217-42B9-9815-67312B7E4413}"/>
                </a:ext>
              </a:extLst>
            </p:cNvPr>
            <p:cNvSpPr/>
            <p:nvPr/>
          </p:nvSpPr>
          <p:spPr>
            <a:xfrm>
              <a:off x="6862438" y="5796263"/>
              <a:ext cx="461639" cy="47039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rrow: Up-Down 7">
              <a:extLst>
                <a:ext uri="{FF2B5EF4-FFF2-40B4-BE49-F238E27FC236}">
                  <a16:creationId xmlns:a16="http://schemas.microsoft.com/office/drawing/2014/main" id="{CFC27C28-E81D-4502-AFBB-C34BA653133E}"/>
                </a:ext>
              </a:extLst>
            </p:cNvPr>
            <p:cNvSpPr/>
            <p:nvPr/>
          </p:nvSpPr>
          <p:spPr>
            <a:xfrm>
              <a:off x="6893509" y="5122416"/>
              <a:ext cx="430567" cy="61760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9C59FB62-14AD-4B4A-80C7-D68BEEC87EDB}"/>
                </a:ext>
              </a:extLst>
            </p:cNvPr>
            <p:cNvSpPr/>
            <p:nvPr/>
          </p:nvSpPr>
          <p:spPr>
            <a:xfrm>
              <a:off x="6195131" y="4681726"/>
              <a:ext cx="2089212" cy="380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Acoustic Model</a:t>
              </a:r>
              <a:endParaRPr lang="de-DE" dirty="0"/>
            </a:p>
          </p:txBody>
        </p:sp>
        <p:sp>
          <p:nvSpPr>
            <p:cNvPr id="10" name="Arrow: Up-Down 9">
              <a:extLst>
                <a:ext uri="{FF2B5EF4-FFF2-40B4-BE49-F238E27FC236}">
                  <a16:creationId xmlns:a16="http://schemas.microsoft.com/office/drawing/2014/main" id="{0E7F4CE6-A1F2-4BA9-BE06-9BDDDF552C5D}"/>
                </a:ext>
              </a:extLst>
            </p:cNvPr>
            <p:cNvSpPr/>
            <p:nvPr/>
          </p:nvSpPr>
          <p:spPr>
            <a:xfrm>
              <a:off x="6907286" y="3958111"/>
              <a:ext cx="483833" cy="6673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a:extLst>
                <a:ext uri="{FF2B5EF4-FFF2-40B4-BE49-F238E27FC236}">
                  <a16:creationId xmlns:a16="http://schemas.microsoft.com/office/drawing/2014/main" id="{7173DBD4-08F7-406B-B411-2B3EA42EE55F}"/>
                </a:ext>
              </a:extLst>
            </p:cNvPr>
            <p:cNvSpPr/>
            <p:nvPr/>
          </p:nvSpPr>
          <p:spPr>
            <a:xfrm>
              <a:off x="6195131" y="3510551"/>
              <a:ext cx="2089212" cy="380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Lexicon Model</a:t>
              </a:r>
              <a:endParaRPr lang="de-DE" dirty="0"/>
            </a:p>
          </p:txBody>
        </p:sp>
        <p:sp>
          <p:nvSpPr>
            <p:cNvPr id="12" name="Arrow: Up-Down 11">
              <a:extLst>
                <a:ext uri="{FF2B5EF4-FFF2-40B4-BE49-F238E27FC236}">
                  <a16:creationId xmlns:a16="http://schemas.microsoft.com/office/drawing/2014/main" id="{27FD9F36-9E85-46B2-A929-A25F663F6B93}"/>
                </a:ext>
              </a:extLst>
            </p:cNvPr>
            <p:cNvSpPr/>
            <p:nvPr/>
          </p:nvSpPr>
          <p:spPr>
            <a:xfrm>
              <a:off x="6862896" y="2786936"/>
              <a:ext cx="483833" cy="6673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28A51680-4644-4EDB-A066-513946112701}"/>
                </a:ext>
              </a:extLst>
            </p:cNvPr>
            <p:cNvSpPr/>
            <p:nvPr/>
          </p:nvSpPr>
          <p:spPr>
            <a:xfrm>
              <a:off x="6104596" y="2324652"/>
              <a:ext cx="2089212" cy="380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Language Model</a:t>
              </a:r>
              <a:endParaRPr lang="de-DE" dirty="0"/>
            </a:p>
          </p:txBody>
        </p:sp>
      </p:grpSp>
    </p:spTree>
    <p:extLst>
      <p:ext uri="{BB962C8B-B14F-4D97-AF65-F5344CB8AC3E}">
        <p14:creationId xmlns:p14="http://schemas.microsoft.com/office/powerpoint/2010/main" val="186977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F1F9-A565-4D3C-A58F-D26DEAFA2032}"/>
              </a:ext>
            </a:extLst>
          </p:cNvPr>
          <p:cNvSpPr>
            <a:spLocks noGrp="1"/>
          </p:cNvSpPr>
          <p:nvPr>
            <p:ph type="title"/>
          </p:nvPr>
        </p:nvSpPr>
        <p:spPr/>
        <p:txBody>
          <a:bodyPr>
            <a:noAutofit/>
          </a:bodyPr>
          <a:lstStyle/>
          <a:p>
            <a:r>
              <a:rPr lang="en-GB" sz="4000" b="1" dirty="0"/>
              <a:t>Traditional Vs End to End ASR systems</a:t>
            </a:r>
            <a:endParaRPr lang="de-DE" sz="4000" b="1" dirty="0"/>
          </a:p>
        </p:txBody>
      </p:sp>
      <p:pic>
        <p:nvPicPr>
          <p:cNvPr id="6" name="Content Placeholder 5">
            <a:extLst>
              <a:ext uri="{FF2B5EF4-FFF2-40B4-BE49-F238E27FC236}">
                <a16:creationId xmlns:a16="http://schemas.microsoft.com/office/drawing/2014/main" id="{E60275B1-B0FA-4EAB-A6D6-E3A6097083B5}"/>
              </a:ext>
            </a:extLst>
          </p:cNvPr>
          <p:cNvPicPr>
            <a:picLocks noGrp="1" noChangeAspect="1"/>
          </p:cNvPicPr>
          <p:nvPr>
            <p:ph idx="1"/>
          </p:nvPr>
        </p:nvPicPr>
        <p:blipFill rotWithShape="1">
          <a:blip r:embed="rId3"/>
          <a:srcRect l="8017" t="29300" r="13451" b="14180"/>
          <a:stretch/>
        </p:blipFill>
        <p:spPr>
          <a:xfrm>
            <a:off x="733098" y="1439863"/>
            <a:ext cx="11458902" cy="5418137"/>
          </a:xfrm>
        </p:spPr>
      </p:pic>
      <p:sp>
        <p:nvSpPr>
          <p:cNvPr id="4" name="Slide Number Placeholder 3">
            <a:extLst>
              <a:ext uri="{FF2B5EF4-FFF2-40B4-BE49-F238E27FC236}">
                <a16:creationId xmlns:a16="http://schemas.microsoft.com/office/drawing/2014/main" id="{481C7173-D11E-46D9-974C-609FFA5B0149}"/>
              </a:ext>
            </a:extLst>
          </p:cNvPr>
          <p:cNvSpPr>
            <a:spLocks noGrp="1"/>
          </p:cNvSpPr>
          <p:nvPr>
            <p:ph type="sldNum" sz="quarter" idx="12"/>
          </p:nvPr>
        </p:nvSpPr>
        <p:spPr/>
        <p:txBody>
          <a:bodyPr/>
          <a:lstStyle/>
          <a:p>
            <a:fld id="{D8DA9DAA-006C-4F4B-980E-E3DF019B24E2}" type="slidenum">
              <a:rPr lang="en-US" smtClean="0"/>
              <a:t>19</a:t>
            </a:fld>
            <a:endParaRPr lang="en-US" dirty="0"/>
          </a:p>
        </p:txBody>
      </p:sp>
      <p:sp>
        <p:nvSpPr>
          <p:cNvPr id="8" name="TextBox 7">
            <a:extLst>
              <a:ext uri="{FF2B5EF4-FFF2-40B4-BE49-F238E27FC236}">
                <a16:creationId xmlns:a16="http://schemas.microsoft.com/office/drawing/2014/main" id="{B461DBB7-58D6-4B7D-BE40-11575F72B795}"/>
              </a:ext>
            </a:extLst>
          </p:cNvPr>
          <p:cNvSpPr txBox="1"/>
          <p:nvPr/>
        </p:nvSpPr>
        <p:spPr>
          <a:xfrm>
            <a:off x="2737944" y="6171684"/>
            <a:ext cx="1340071" cy="30777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1400" dirty="0">
                <a:latin typeface="Adobe Song Std L" panose="02020300000000000000" pitchFamily="18" charset="-128"/>
                <a:ea typeface="Adobe Song Std L" panose="02020300000000000000" pitchFamily="18" charset="-128"/>
              </a:rPr>
              <a:t>Sarah is good</a:t>
            </a:r>
            <a:endParaRPr lang="de-DE" sz="1400" dirty="0">
              <a:latin typeface="Adobe Song Std L" panose="02020300000000000000" pitchFamily="18" charset="-128"/>
              <a:ea typeface="Adobe Song Std L" panose="02020300000000000000" pitchFamily="18" charset="-128"/>
            </a:endParaRPr>
          </a:p>
        </p:txBody>
      </p:sp>
      <p:sp>
        <p:nvSpPr>
          <p:cNvPr id="9" name="TextBox 8">
            <a:extLst>
              <a:ext uri="{FF2B5EF4-FFF2-40B4-BE49-F238E27FC236}">
                <a16:creationId xmlns:a16="http://schemas.microsoft.com/office/drawing/2014/main" id="{DFFBE61F-A0D4-4CCD-84D8-8A494D42AB99}"/>
              </a:ext>
            </a:extLst>
          </p:cNvPr>
          <p:cNvSpPr txBox="1"/>
          <p:nvPr/>
        </p:nvSpPr>
        <p:spPr>
          <a:xfrm>
            <a:off x="1779215" y="2247900"/>
            <a:ext cx="1697901" cy="369332"/>
          </a:xfrm>
          <a:prstGeom prst="rect">
            <a:avLst/>
          </a:prstGeom>
          <a:noFill/>
        </p:spPr>
        <p:txBody>
          <a:bodyPr wrap="square" rtlCol="0">
            <a:spAutoFit/>
          </a:bodyPr>
          <a:lstStyle/>
          <a:p>
            <a:r>
              <a:rPr lang="en-GB" dirty="0">
                <a:latin typeface="Adobe Thai" panose="02040503050201020203" pitchFamily="18" charset="-34"/>
                <a:cs typeface="Adobe Thai" panose="02040503050201020203" pitchFamily="18" charset="-34"/>
              </a:rPr>
              <a:t>Audio Input</a:t>
            </a:r>
            <a:endParaRPr lang="de-DE" dirty="0">
              <a:latin typeface="Adobe Thai" panose="02040503050201020203" pitchFamily="18" charset="-34"/>
              <a:cs typeface="Adobe Thai" panose="02040503050201020203" pitchFamily="18" charset="-34"/>
            </a:endParaRPr>
          </a:p>
        </p:txBody>
      </p:sp>
      <p:sp>
        <p:nvSpPr>
          <p:cNvPr id="10" name="TextBox 9">
            <a:extLst>
              <a:ext uri="{FF2B5EF4-FFF2-40B4-BE49-F238E27FC236}">
                <a16:creationId xmlns:a16="http://schemas.microsoft.com/office/drawing/2014/main" id="{FE23DDA4-F272-4CA2-9B23-61CF79D98167}"/>
              </a:ext>
            </a:extLst>
          </p:cNvPr>
          <p:cNvSpPr txBox="1"/>
          <p:nvPr/>
        </p:nvSpPr>
        <p:spPr>
          <a:xfrm>
            <a:off x="7761649" y="2270641"/>
            <a:ext cx="1697901" cy="369332"/>
          </a:xfrm>
          <a:prstGeom prst="rect">
            <a:avLst/>
          </a:prstGeom>
          <a:noFill/>
        </p:spPr>
        <p:txBody>
          <a:bodyPr wrap="square" rtlCol="0">
            <a:spAutoFit/>
          </a:bodyPr>
          <a:lstStyle/>
          <a:p>
            <a:r>
              <a:rPr lang="en-GB" dirty="0">
                <a:latin typeface="Adobe Thai" panose="02040503050201020203" pitchFamily="18" charset="-34"/>
                <a:cs typeface="Adobe Thai" panose="02040503050201020203" pitchFamily="18" charset="-34"/>
              </a:rPr>
              <a:t>Audio Input</a:t>
            </a:r>
            <a:endParaRPr lang="de-DE" dirty="0">
              <a:latin typeface="Adobe Thai" panose="02040503050201020203" pitchFamily="18" charset="-34"/>
              <a:cs typeface="Adobe Thai" panose="02040503050201020203" pitchFamily="18" charset="-34"/>
            </a:endParaRPr>
          </a:p>
        </p:txBody>
      </p:sp>
      <p:sp>
        <p:nvSpPr>
          <p:cNvPr id="11" name="TextBox 10">
            <a:extLst>
              <a:ext uri="{FF2B5EF4-FFF2-40B4-BE49-F238E27FC236}">
                <a16:creationId xmlns:a16="http://schemas.microsoft.com/office/drawing/2014/main" id="{535F5145-B884-407D-B3D0-C562AA6113FB}"/>
              </a:ext>
            </a:extLst>
          </p:cNvPr>
          <p:cNvSpPr txBox="1"/>
          <p:nvPr/>
        </p:nvSpPr>
        <p:spPr>
          <a:xfrm>
            <a:off x="8642129" y="6211928"/>
            <a:ext cx="1340071" cy="30777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GB" sz="1400" dirty="0">
                <a:latin typeface="Adobe Song Std L" panose="02020300000000000000" pitchFamily="18" charset="-128"/>
                <a:ea typeface="Adobe Song Std L" panose="02020300000000000000" pitchFamily="18" charset="-128"/>
              </a:rPr>
              <a:t>Sarah is good</a:t>
            </a:r>
            <a:endParaRPr lang="de-DE" sz="1400" dirty="0">
              <a:latin typeface="Adobe Song Std L" panose="02020300000000000000" pitchFamily="18" charset="-128"/>
              <a:ea typeface="Adobe Song Std L" panose="02020300000000000000" pitchFamily="18" charset="-128"/>
            </a:endParaRPr>
          </a:p>
        </p:txBody>
      </p:sp>
    </p:spTree>
    <p:extLst>
      <p:ext uri="{BB962C8B-B14F-4D97-AF65-F5344CB8AC3E}">
        <p14:creationId xmlns:p14="http://schemas.microsoft.com/office/powerpoint/2010/main" val="186576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CD65-827F-48BE-A7B3-1C4012823177}"/>
              </a:ext>
            </a:extLst>
          </p:cNvPr>
          <p:cNvSpPr>
            <a:spLocks noGrp="1"/>
          </p:cNvSpPr>
          <p:nvPr>
            <p:ph type="title"/>
          </p:nvPr>
        </p:nvSpPr>
        <p:spPr/>
        <p:txBody>
          <a:bodyPr>
            <a:normAutofit/>
          </a:bodyPr>
          <a:lstStyle/>
          <a:p>
            <a:r>
              <a:rPr lang="en-GB" sz="3600" dirty="0"/>
              <a:t>What is ASR?</a:t>
            </a:r>
            <a:endParaRPr lang="de-DE" sz="3600" dirty="0"/>
          </a:p>
        </p:txBody>
      </p:sp>
      <p:sp>
        <p:nvSpPr>
          <p:cNvPr id="4" name="Slide Number Placeholder 3">
            <a:extLst>
              <a:ext uri="{FF2B5EF4-FFF2-40B4-BE49-F238E27FC236}">
                <a16:creationId xmlns:a16="http://schemas.microsoft.com/office/drawing/2014/main" id="{60E748DA-9D7B-4316-A880-F24E973F28A4}"/>
              </a:ext>
            </a:extLst>
          </p:cNvPr>
          <p:cNvSpPr>
            <a:spLocks noGrp="1"/>
          </p:cNvSpPr>
          <p:nvPr>
            <p:ph type="sldNum" sz="quarter" idx="12"/>
          </p:nvPr>
        </p:nvSpPr>
        <p:spPr/>
        <p:txBody>
          <a:bodyPr/>
          <a:lstStyle/>
          <a:p>
            <a:fld id="{D8DA9DAA-006C-4F4B-980E-E3DF019B24E2}" type="slidenum">
              <a:rPr lang="en-US" smtClean="0"/>
              <a:t>2</a:t>
            </a:fld>
            <a:endParaRPr lang="en-US" dirty="0"/>
          </a:p>
        </p:txBody>
      </p:sp>
      <p:pic>
        <p:nvPicPr>
          <p:cNvPr id="2050" name="Picture 2" descr="Speech to text conversion using python followed by sentiment analysis using  TextBlob | by Sarthak Rout | Medium">
            <a:extLst>
              <a:ext uri="{FF2B5EF4-FFF2-40B4-BE49-F238E27FC236}">
                <a16:creationId xmlns:a16="http://schemas.microsoft.com/office/drawing/2014/main" id="{AFC469EA-5530-4AA4-88EA-12C19195EF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32740" y="1690688"/>
            <a:ext cx="52959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967739-DDAA-4B39-8F77-F8DDD712DD1C}"/>
              </a:ext>
            </a:extLst>
          </p:cNvPr>
          <p:cNvSpPr txBox="1"/>
          <p:nvPr/>
        </p:nvSpPr>
        <p:spPr>
          <a:xfrm>
            <a:off x="2669627" y="4265002"/>
            <a:ext cx="7714593" cy="1477328"/>
          </a:xfrm>
          <a:prstGeom prst="rect">
            <a:avLst/>
          </a:prstGeom>
          <a:noFill/>
        </p:spPr>
        <p:txBody>
          <a:bodyPr wrap="square">
            <a:spAutoFit/>
          </a:bodyPr>
          <a:lstStyle/>
          <a:p>
            <a:r>
              <a:rPr lang="en-US" sz="1800" dirty="0"/>
              <a:t>An ASR system “</a:t>
            </a:r>
            <a:r>
              <a:rPr lang="en-US" dirty="0"/>
              <a:t>understand</a:t>
            </a:r>
            <a:r>
              <a:rPr lang="en-US" sz="1800" dirty="0"/>
              <a:t>” the given input of sound waves and covert into text format.</a:t>
            </a:r>
          </a:p>
          <a:p>
            <a:endParaRPr lang="en-US" dirty="0"/>
          </a:p>
          <a:p>
            <a:r>
              <a:rPr lang="en-US" sz="1800" dirty="0"/>
              <a:t>Ideal ASR System should be able to recognize the spoken utterances accurately</a:t>
            </a:r>
          </a:p>
        </p:txBody>
      </p:sp>
    </p:spTree>
    <p:extLst>
      <p:ext uri="{BB962C8B-B14F-4D97-AF65-F5344CB8AC3E}">
        <p14:creationId xmlns:p14="http://schemas.microsoft.com/office/powerpoint/2010/main" val="3919704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9384-3ADB-4D48-9AC1-9E1672296BB8}"/>
              </a:ext>
            </a:extLst>
          </p:cNvPr>
          <p:cNvSpPr>
            <a:spLocks noGrp="1"/>
          </p:cNvSpPr>
          <p:nvPr>
            <p:ph type="title"/>
          </p:nvPr>
        </p:nvSpPr>
        <p:spPr/>
        <p:txBody>
          <a:bodyPr/>
          <a:lstStyle/>
          <a:p>
            <a:r>
              <a:rPr lang="de-DE" dirty="0"/>
              <a:t>Feature </a:t>
            </a:r>
            <a:r>
              <a:rPr lang="de-DE" dirty="0" err="1"/>
              <a:t>Extraction</a:t>
            </a:r>
            <a:r>
              <a:rPr lang="de-DE" dirty="0"/>
              <a:t> </a:t>
            </a:r>
            <a:r>
              <a:rPr lang="de-DE" dirty="0" err="1"/>
              <a:t>techniques</a:t>
            </a:r>
            <a:endParaRPr lang="de-DE" dirty="0"/>
          </a:p>
        </p:txBody>
      </p:sp>
      <p:sp>
        <p:nvSpPr>
          <p:cNvPr id="3" name="Content Placeholder 2">
            <a:extLst>
              <a:ext uri="{FF2B5EF4-FFF2-40B4-BE49-F238E27FC236}">
                <a16:creationId xmlns:a16="http://schemas.microsoft.com/office/drawing/2014/main" id="{F585A52E-D8BD-497D-9002-760A1C133375}"/>
              </a:ext>
            </a:extLst>
          </p:cNvPr>
          <p:cNvSpPr>
            <a:spLocks noGrp="1"/>
          </p:cNvSpPr>
          <p:nvPr>
            <p:ph idx="1"/>
          </p:nvPr>
        </p:nvSpPr>
        <p:spPr/>
        <p:txBody>
          <a:bodyPr>
            <a:normAutofit/>
          </a:bodyPr>
          <a:lstStyle/>
          <a:p>
            <a:pPr marL="0" indent="0">
              <a:buNone/>
            </a:pPr>
            <a:r>
              <a:rPr lang="de-DE" sz="1600" dirty="0">
                <a:latin typeface="Calibri" panose="020F0502020204030204" pitchFamily="34" charset="0"/>
                <a:cs typeface="Calibri" panose="020F0502020204030204" pitchFamily="34" charset="0"/>
              </a:rPr>
              <a:t>Different feature </a:t>
            </a:r>
            <a:r>
              <a:rPr lang="de-DE" sz="1600" dirty="0" err="1">
                <a:latin typeface="Calibri" panose="020F0502020204030204" pitchFamily="34" charset="0"/>
                <a:cs typeface="Calibri" panose="020F0502020204030204" pitchFamily="34" charset="0"/>
              </a:rPr>
              <a:t>extraction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techniques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that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has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been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used</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following</a:t>
            </a:r>
            <a:r>
              <a:rPr lang="de-DE" sz="1600" dirty="0">
                <a:latin typeface="Calibri" panose="020F0502020204030204" pitchFamily="34" charset="0"/>
                <a:cs typeface="Calibri" panose="020F0502020204030204" pitchFamily="34" charset="0"/>
              </a:rPr>
              <a:t>:</a:t>
            </a:r>
          </a:p>
          <a:p>
            <a:pPr marL="0" indent="0">
              <a:buNone/>
            </a:pPr>
            <a:endParaRPr lang="de-DE" sz="1600" dirty="0">
              <a:latin typeface="Calibri" panose="020F0502020204030204" pitchFamily="34" charset="0"/>
              <a:cs typeface="Calibri" panose="020F0502020204030204" pitchFamily="34" charset="0"/>
            </a:endParaRPr>
          </a:p>
          <a:p>
            <a:pPr marL="0" indent="0">
              <a:buNone/>
            </a:pPr>
            <a:r>
              <a:rPr lang="de-DE" sz="1600" dirty="0">
                <a:latin typeface="Calibri" panose="020F0502020204030204" pitchFamily="34" charset="0"/>
                <a:cs typeface="Calibri" panose="020F0502020204030204" pitchFamily="34" charset="0"/>
              </a:rPr>
              <a:t>1. Mel-</a:t>
            </a:r>
            <a:r>
              <a:rPr lang="de-DE" sz="1600" dirty="0" err="1">
                <a:latin typeface="Calibri" panose="020F0502020204030204" pitchFamily="34" charset="0"/>
                <a:cs typeface="Calibri" panose="020F0502020204030204" pitchFamily="34" charset="0"/>
              </a:rPr>
              <a:t>Frequency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Cepstrum</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Coefficients</a:t>
            </a:r>
            <a:r>
              <a:rPr lang="de-DE" sz="1600" dirty="0">
                <a:latin typeface="Calibri" panose="020F0502020204030204" pitchFamily="34" charset="0"/>
                <a:cs typeface="Calibri" panose="020F0502020204030204" pitchFamily="34" charset="0"/>
              </a:rPr>
              <a:t> (MFCC)</a:t>
            </a:r>
          </a:p>
          <a:p>
            <a:pPr marL="0" indent="0">
              <a:buNone/>
            </a:pPr>
            <a:r>
              <a:rPr lang="de-DE" sz="1600" dirty="0">
                <a:latin typeface="Calibri" panose="020F0502020204030204" pitchFamily="34" charset="0"/>
                <a:cs typeface="Calibri" panose="020F0502020204030204" pitchFamily="34" charset="0"/>
              </a:rPr>
              <a:t>2. Linear </a:t>
            </a:r>
            <a:r>
              <a:rPr lang="de-DE" sz="1600" dirty="0" err="1">
                <a:latin typeface="Calibri" panose="020F0502020204030204" pitchFamily="34" charset="0"/>
                <a:cs typeface="Calibri" panose="020F0502020204030204" pitchFamily="34" charset="0"/>
              </a:rPr>
              <a:t>Predictive</a:t>
            </a:r>
            <a:r>
              <a:rPr lang="de-DE" sz="1600" dirty="0">
                <a:latin typeface="Calibri" panose="020F0502020204030204" pitchFamily="34" charset="0"/>
                <a:cs typeface="Calibri" panose="020F0502020204030204" pitchFamily="34" charset="0"/>
              </a:rPr>
              <a:t> Coding (LPC) </a:t>
            </a:r>
          </a:p>
          <a:p>
            <a:pPr marL="0" indent="0">
              <a:buNone/>
            </a:pPr>
            <a:r>
              <a:rPr lang="de-DE" sz="1600" dirty="0">
                <a:latin typeface="Calibri" panose="020F0502020204030204" pitchFamily="34" charset="0"/>
                <a:cs typeface="Calibri" panose="020F0502020204030204" pitchFamily="34" charset="0"/>
              </a:rPr>
              <a:t>3. Linear </a:t>
            </a:r>
            <a:r>
              <a:rPr lang="de-DE" sz="1600" dirty="0" err="1">
                <a:latin typeface="Calibri" panose="020F0502020204030204" pitchFamily="34" charset="0"/>
                <a:cs typeface="Calibri" panose="020F0502020204030204" pitchFamily="34" charset="0"/>
              </a:rPr>
              <a:t>Prediction</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Cepstral</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Coefficients</a:t>
            </a:r>
            <a:r>
              <a:rPr lang="de-DE" sz="1600" dirty="0">
                <a:latin typeface="Calibri" panose="020F0502020204030204" pitchFamily="34" charset="0"/>
                <a:cs typeface="Calibri" panose="020F0502020204030204" pitchFamily="34" charset="0"/>
              </a:rPr>
              <a:t> (LPCC)</a:t>
            </a:r>
          </a:p>
          <a:p>
            <a:pPr marL="0" indent="0">
              <a:buNone/>
            </a:pPr>
            <a:r>
              <a:rPr lang="de-DE" sz="1600" dirty="0">
                <a:latin typeface="Calibri" panose="020F0502020204030204" pitchFamily="34" charset="0"/>
                <a:cs typeface="Calibri" panose="020F0502020204030204" pitchFamily="34" charset="0"/>
              </a:rPr>
              <a:t>4. </a:t>
            </a:r>
            <a:r>
              <a:rPr lang="de-DE" sz="1600" dirty="0" err="1">
                <a:latin typeface="Calibri" panose="020F0502020204030204" pitchFamily="34" charset="0"/>
                <a:cs typeface="Calibri" panose="020F0502020204030204" pitchFamily="34" charset="0"/>
              </a:rPr>
              <a:t>Perceptual</a:t>
            </a:r>
            <a:r>
              <a:rPr lang="de-DE" sz="1600" dirty="0">
                <a:latin typeface="Calibri" panose="020F0502020204030204" pitchFamily="34" charset="0"/>
                <a:cs typeface="Calibri" panose="020F0502020204030204" pitchFamily="34" charset="0"/>
              </a:rPr>
              <a:t> Linear </a:t>
            </a:r>
            <a:r>
              <a:rPr lang="de-DE" sz="1600" dirty="0" err="1">
                <a:latin typeface="Calibri" panose="020F0502020204030204" pitchFamily="34" charset="0"/>
                <a:cs typeface="Calibri" panose="020F0502020204030204" pitchFamily="34" charset="0"/>
              </a:rPr>
              <a:t>Prediction</a:t>
            </a:r>
            <a:r>
              <a:rPr lang="de-DE" sz="1600" dirty="0">
                <a:latin typeface="Calibri" panose="020F0502020204030204" pitchFamily="34" charset="0"/>
                <a:cs typeface="Calibri" panose="020F0502020204030204" pitchFamily="34" charset="0"/>
              </a:rPr>
              <a:t> (PLP) </a:t>
            </a:r>
          </a:p>
          <a:p>
            <a:pPr marL="0" indent="0">
              <a:buNone/>
            </a:pPr>
            <a:r>
              <a:rPr lang="de-DE" sz="1600" dirty="0">
                <a:latin typeface="Calibri" panose="020F0502020204030204" pitchFamily="34" charset="0"/>
                <a:cs typeface="Calibri" panose="020F0502020204030204" pitchFamily="34" charset="0"/>
              </a:rPr>
              <a:t>5. Linear </a:t>
            </a:r>
            <a:r>
              <a:rPr lang="de-DE" sz="1600" dirty="0" err="1">
                <a:latin typeface="Calibri" panose="020F0502020204030204" pitchFamily="34" charset="0"/>
                <a:cs typeface="Calibri" panose="020F0502020204030204" pitchFamily="34" charset="0"/>
              </a:rPr>
              <a:t>Discriminant</a:t>
            </a:r>
            <a:r>
              <a:rPr lang="de-DE" sz="1600" dirty="0">
                <a:latin typeface="Calibri" panose="020F0502020204030204" pitchFamily="34" charset="0"/>
                <a:cs typeface="Calibri" panose="020F0502020204030204" pitchFamily="34" charset="0"/>
              </a:rPr>
              <a:t> Analysis (LDA)</a:t>
            </a:r>
          </a:p>
          <a:p>
            <a:pPr marL="0" indent="0">
              <a:buNone/>
            </a:pPr>
            <a:r>
              <a:rPr lang="de-DE" sz="1600" dirty="0">
                <a:latin typeface="Calibri" panose="020F0502020204030204" pitchFamily="34" charset="0"/>
                <a:cs typeface="Calibri" panose="020F0502020204030204" pitchFamily="34" charset="0"/>
              </a:rPr>
              <a:t>6. </a:t>
            </a:r>
            <a:r>
              <a:rPr lang="de-DE" sz="1600" dirty="0" err="1">
                <a:latin typeface="Calibri" panose="020F0502020204030204" pitchFamily="34" charset="0"/>
                <a:cs typeface="Calibri" panose="020F0502020204030204" pitchFamily="34" charset="0"/>
              </a:rPr>
              <a:t>Discrete</a:t>
            </a:r>
            <a:r>
              <a:rPr lang="de-DE" sz="1600" dirty="0">
                <a:latin typeface="Calibri" panose="020F0502020204030204" pitchFamily="34" charset="0"/>
                <a:cs typeface="Calibri" panose="020F0502020204030204" pitchFamily="34" charset="0"/>
              </a:rPr>
              <a:t> Wavelet Transform (DWT) </a:t>
            </a:r>
          </a:p>
          <a:p>
            <a:pPr marL="0" indent="0">
              <a:buNone/>
            </a:pPr>
            <a:r>
              <a:rPr lang="de-DE" sz="1600" dirty="0">
                <a:latin typeface="Calibri" panose="020F0502020204030204" pitchFamily="34" charset="0"/>
                <a:cs typeface="Calibri" panose="020F0502020204030204" pitchFamily="34" charset="0"/>
              </a:rPr>
              <a:t>7. Relative </a:t>
            </a:r>
            <a:r>
              <a:rPr lang="de-DE" sz="1600" dirty="0" err="1">
                <a:latin typeface="Calibri" panose="020F0502020204030204" pitchFamily="34" charset="0"/>
                <a:cs typeface="Calibri" panose="020F0502020204030204" pitchFamily="34" charset="0"/>
              </a:rPr>
              <a:t>Spectral</a:t>
            </a:r>
            <a:r>
              <a:rPr lang="de-DE" sz="1600" dirty="0">
                <a:latin typeface="Calibri" panose="020F0502020204030204" pitchFamily="34" charset="0"/>
                <a:cs typeface="Calibri" panose="020F0502020204030204" pitchFamily="34" charset="0"/>
              </a:rPr>
              <a:t> (RASTA-PLP) </a:t>
            </a:r>
          </a:p>
          <a:p>
            <a:pPr marL="0" indent="0">
              <a:buNone/>
            </a:pPr>
            <a:r>
              <a:rPr lang="de-DE" sz="1600" dirty="0">
                <a:latin typeface="Calibri" panose="020F0502020204030204" pitchFamily="34" charset="0"/>
                <a:cs typeface="Calibri" panose="020F0502020204030204" pitchFamily="34" charset="0"/>
              </a:rPr>
              <a:t>8. </a:t>
            </a:r>
            <a:r>
              <a:rPr lang="de-DE" sz="1600" dirty="0" err="1">
                <a:latin typeface="Calibri" panose="020F0502020204030204" pitchFamily="34" charset="0"/>
                <a:cs typeface="Calibri" panose="020F0502020204030204" pitchFamily="34" charset="0"/>
              </a:rPr>
              <a:t>Principal</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Component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analysis</a:t>
            </a:r>
            <a:r>
              <a:rPr lang="de-DE" sz="1600" dirty="0">
                <a:latin typeface="Calibri" panose="020F0502020204030204" pitchFamily="34" charset="0"/>
                <a:cs typeface="Calibri" panose="020F0502020204030204" pitchFamily="34" charset="0"/>
              </a:rPr>
              <a:t> (PCA)</a:t>
            </a:r>
          </a:p>
          <a:p>
            <a:pPr marL="0" indent="0">
              <a:buNone/>
            </a:pPr>
            <a:endParaRPr lang="de-DE" sz="16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3F02D26-AA38-4ED8-93E4-DAD8D44D5C43}"/>
              </a:ext>
            </a:extLst>
          </p:cNvPr>
          <p:cNvSpPr>
            <a:spLocks noGrp="1"/>
          </p:cNvSpPr>
          <p:nvPr>
            <p:ph type="sldNum" sz="quarter" idx="12"/>
          </p:nvPr>
        </p:nvSpPr>
        <p:spPr/>
        <p:txBody>
          <a:bodyPr/>
          <a:lstStyle/>
          <a:p>
            <a:fld id="{D8DA9DAA-006C-4F4B-980E-E3DF019B24E2}" type="slidenum">
              <a:rPr lang="en-US" smtClean="0"/>
              <a:t>20</a:t>
            </a:fld>
            <a:endParaRPr lang="en-US" dirty="0"/>
          </a:p>
        </p:txBody>
      </p:sp>
      <p:pic>
        <p:nvPicPr>
          <p:cNvPr id="5" name="Content Placeholder 3">
            <a:extLst>
              <a:ext uri="{FF2B5EF4-FFF2-40B4-BE49-F238E27FC236}">
                <a16:creationId xmlns:a16="http://schemas.microsoft.com/office/drawing/2014/main" id="{0EA08B62-A43D-4F4D-8BB0-BB87C0B663EF}"/>
              </a:ext>
            </a:extLst>
          </p:cNvPr>
          <p:cNvPicPr>
            <a:picLocks noChangeAspect="1"/>
          </p:cNvPicPr>
          <p:nvPr/>
        </p:nvPicPr>
        <p:blipFill rotWithShape="1">
          <a:blip r:embed="rId2"/>
          <a:srcRect l="49323" t="16000" r="3471" b="37295"/>
          <a:stretch/>
        </p:blipFill>
        <p:spPr>
          <a:xfrm>
            <a:off x="5061659" y="2336981"/>
            <a:ext cx="6924616" cy="3328626"/>
          </a:xfrm>
          <a:prstGeom prst="rect">
            <a:avLst/>
          </a:prstGeom>
        </p:spPr>
      </p:pic>
      <p:sp>
        <p:nvSpPr>
          <p:cNvPr id="6" name="TextBox 5">
            <a:extLst>
              <a:ext uri="{FF2B5EF4-FFF2-40B4-BE49-F238E27FC236}">
                <a16:creationId xmlns:a16="http://schemas.microsoft.com/office/drawing/2014/main" id="{B4879BD0-16C6-441A-B763-56B05B730382}"/>
              </a:ext>
            </a:extLst>
          </p:cNvPr>
          <p:cNvSpPr txBox="1"/>
          <p:nvPr/>
        </p:nvSpPr>
        <p:spPr>
          <a:xfrm>
            <a:off x="977462" y="6330403"/>
            <a:ext cx="1349216" cy="276999"/>
          </a:xfrm>
          <a:prstGeom prst="rect">
            <a:avLst/>
          </a:prstGeom>
          <a:noFill/>
        </p:spPr>
        <p:txBody>
          <a:bodyPr wrap="none" rtlCol="0">
            <a:spAutoFit/>
          </a:bodyPr>
          <a:lstStyle/>
          <a:p>
            <a:r>
              <a:rPr lang="en-GB" sz="1200" dirty="0" err="1">
                <a:latin typeface="Calibri" panose="020F0502020204030204" pitchFamily="34" charset="0"/>
                <a:cs typeface="Calibri" panose="020F0502020204030204" pitchFamily="34" charset="0"/>
              </a:rPr>
              <a:t>Shohba</a:t>
            </a:r>
            <a:r>
              <a:rPr lang="en-GB" sz="1200" dirty="0">
                <a:latin typeface="Calibri" panose="020F0502020204030204" pitchFamily="34" charset="0"/>
                <a:cs typeface="Calibri" panose="020F0502020204030204" pitchFamily="34" charset="0"/>
              </a:rPr>
              <a:t> et al.,2020</a:t>
            </a:r>
            <a:endParaRPr lang="de-DE"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1710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B78D-EF81-4030-AAE3-D9F246492996}"/>
              </a:ext>
            </a:extLst>
          </p:cNvPr>
          <p:cNvSpPr>
            <a:spLocks noGrp="1"/>
          </p:cNvSpPr>
          <p:nvPr>
            <p:ph type="title"/>
          </p:nvPr>
        </p:nvSpPr>
        <p:spPr/>
        <p:txBody>
          <a:bodyPr>
            <a:normAutofit/>
          </a:bodyPr>
          <a:lstStyle/>
          <a:p>
            <a:r>
              <a:rPr lang="de-DE" sz="4400" b="1" dirty="0" err="1"/>
              <a:t>Types</a:t>
            </a:r>
            <a:r>
              <a:rPr lang="de-DE" sz="4400" b="1" dirty="0"/>
              <a:t> </a:t>
            </a:r>
            <a:r>
              <a:rPr lang="de-DE" sz="4400" b="1" dirty="0" err="1"/>
              <a:t>of</a:t>
            </a:r>
            <a:r>
              <a:rPr lang="de-DE" sz="4400" b="1" dirty="0"/>
              <a:t> ASR Systems</a:t>
            </a:r>
            <a:endParaRPr lang="de-DE" sz="4400" dirty="0"/>
          </a:p>
        </p:txBody>
      </p:sp>
      <p:sp>
        <p:nvSpPr>
          <p:cNvPr id="4" name="Slide Number Placeholder 3">
            <a:extLst>
              <a:ext uri="{FF2B5EF4-FFF2-40B4-BE49-F238E27FC236}">
                <a16:creationId xmlns:a16="http://schemas.microsoft.com/office/drawing/2014/main" id="{F3A91849-52B1-4D9C-B4EB-1488119C33F5}"/>
              </a:ext>
            </a:extLst>
          </p:cNvPr>
          <p:cNvSpPr>
            <a:spLocks noGrp="1"/>
          </p:cNvSpPr>
          <p:nvPr>
            <p:ph type="sldNum" sz="quarter" idx="12"/>
          </p:nvPr>
        </p:nvSpPr>
        <p:spPr/>
        <p:txBody>
          <a:bodyPr/>
          <a:lstStyle/>
          <a:p>
            <a:fld id="{D8DA9DAA-006C-4F4B-980E-E3DF019B24E2}" type="slidenum">
              <a:rPr lang="en-US" smtClean="0"/>
              <a:t>21</a:t>
            </a:fld>
            <a:endParaRPr lang="en-US" dirty="0"/>
          </a:p>
        </p:txBody>
      </p:sp>
      <p:pic>
        <p:nvPicPr>
          <p:cNvPr id="5" name="Content Placeholder 4">
            <a:extLst>
              <a:ext uri="{FF2B5EF4-FFF2-40B4-BE49-F238E27FC236}">
                <a16:creationId xmlns:a16="http://schemas.microsoft.com/office/drawing/2014/main" id="{31F22AAC-D1E4-4C7C-8AE5-FCF37CCDB819}"/>
              </a:ext>
            </a:extLst>
          </p:cNvPr>
          <p:cNvPicPr>
            <a:picLocks noGrp="1" noChangeAspect="1"/>
          </p:cNvPicPr>
          <p:nvPr>
            <p:ph idx="1"/>
          </p:nvPr>
        </p:nvPicPr>
        <p:blipFill rotWithShape="1">
          <a:blip r:embed="rId2"/>
          <a:srcRect l="13078" t="35120" r="50450" b="8743"/>
          <a:stretch/>
        </p:blipFill>
        <p:spPr>
          <a:xfrm>
            <a:off x="4855780" y="1847850"/>
            <a:ext cx="6622476" cy="4351338"/>
          </a:xfrm>
          <a:prstGeom prst="rect">
            <a:avLst/>
          </a:prstGeom>
        </p:spPr>
      </p:pic>
      <p:sp>
        <p:nvSpPr>
          <p:cNvPr id="7" name="TextBox 6">
            <a:extLst>
              <a:ext uri="{FF2B5EF4-FFF2-40B4-BE49-F238E27FC236}">
                <a16:creationId xmlns:a16="http://schemas.microsoft.com/office/drawing/2014/main" id="{D188186A-E7EF-41D1-AE81-86D269593FF0}"/>
              </a:ext>
            </a:extLst>
          </p:cNvPr>
          <p:cNvSpPr txBox="1"/>
          <p:nvPr/>
        </p:nvSpPr>
        <p:spPr>
          <a:xfrm>
            <a:off x="964324" y="1952953"/>
            <a:ext cx="3891455" cy="286232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research findings indicate: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Significant research work has presented for continuous speech and connected words due to their more applications.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limited work has been reported towards spontaneous speech, conversational speech, and multilingual speech.</a:t>
            </a:r>
          </a:p>
        </p:txBody>
      </p:sp>
      <p:sp>
        <p:nvSpPr>
          <p:cNvPr id="10" name="TextBox 9">
            <a:extLst>
              <a:ext uri="{FF2B5EF4-FFF2-40B4-BE49-F238E27FC236}">
                <a16:creationId xmlns:a16="http://schemas.microsoft.com/office/drawing/2014/main" id="{F688AC01-3B72-44ED-84DB-B87875148E9E}"/>
              </a:ext>
            </a:extLst>
          </p:cNvPr>
          <p:cNvSpPr txBox="1"/>
          <p:nvPr/>
        </p:nvSpPr>
        <p:spPr>
          <a:xfrm>
            <a:off x="1145627" y="6354375"/>
            <a:ext cx="1349216" cy="276999"/>
          </a:xfrm>
          <a:prstGeom prst="rect">
            <a:avLst/>
          </a:prstGeom>
          <a:noFill/>
        </p:spPr>
        <p:txBody>
          <a:bodyPr wrap="none" rtlCol="0">
            <a:spAutoFit/>
          </a:bodyPr>
          <a:lstStyle/>
          <a:p>
            <a:r>
              <a:rPr lang="en-GB" sz="1200" dirty="0" err="1">
                <a:latin typeface="Calibri" panose="020F0502020204030204" pitchFamily="34" charset="0"/>
                <a:cs typeface="Calibri" panose="020F0502020204030204" pitchFamily="34" charset="0"/>
              </a:rPr>
              <a:t>Shohba</a:t>
            </a:r>
            <a:r>
              <a:rPr lang="en-GB" sz="1200" dirty="0">
                <a:latin typeface="Calibri" panose="020F0502020204030204" pitchFamily="34" charset="0"/>
                <a:cs typeface="Calibri" panose="020F0502020204030204" pitchFamily="34" charset="0"/>
              </a:rPr>
              <a:t> et al.,2020</a:t>
            </a:r>
            <a:endParaRPr lang="de-DE"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689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4E90-D5EF-45BA-92AD-6D0D17085AAC}"/>
              </a:ext>
            </a:extLst>
          </p:cNvPr>
          <p:cNvSpPr>
            <a:spLocks noGrp="1"/>
          </p:cNvSpPr>
          <p:nvPr>
            <p:ph type="title"/>
          </p:nvPr>
        </p:nvSpPr>
        <p:spPr/>
        <p:txBody>
          <a:bodyPr>
            <a:normAutofit/>
          </a:bodyPr>
          <a:lstStyle/>
          <a:p>
            <a:r>
              <a:rPr lang="de-DE" sz="3600" b="1" dirty="0">
                <a:latin typeface="Calibri" panose="020F0502020204030204" pitchFamily="34" charset="0"/>
                <a:cs typeface="Calibri" panose="020F0502020204030204" pitchFamily="34" charset="0"/>
              </a:rPr>
              <a:t>Evaluation </a:t>
            </a:r>
            <a:r>
              <a:rPr lang="de-DE" sz="3600" b="1" dirty="0" err="1">
                <a:latin typeface="Calibri" panose="020F0502020204030204" pitchFamily="34" charset="0"/>
                <a:cs typeface="Calibri" panose="020F0502020204030204" pitchFamily="34" charset="0"/>
              </a:rPr>
              <a:t>techniques</a:t>
            </a:r>
            <a:r>
              <a:rPr lang="de-DE" sz="3600" b="1" dirty="0">
                <a:latin typeface="Calibri" panose="020F0502020204030204" pitchFamily="34" charset="0"/>
                <a:cs typeface="Calibri" panose="020F0502020204030204" pitchFamily="34" charset="0"/>
              </a:rPr>
              <a:t> </a:t>
            </a:r>
            <a:r>
              <a:rPr lang="de-DE" sz="3600" b="1" dirty="0" err="1">
                <a:latin typeface="Calibri" panose="020F0502020204030204" pitchFamily="34" charset="0"/>
                <a:cs typeface="Calibri" panose="020F0502020204030204" pitchFamily="34" charset="0"/>
              </a:rPr>
              <a:t>for</a:t>
            </a:r>
            <a:r>
              <a:rPr lang="de-DE" sz="3600" b="1" dirty="0">
                <a:latin typeface="Calibri" panose="020F0502020204030204" pitchFamily="34" charset="0"/>
                <a:cs typeface="Calibri" panose="020F0502020204030204" pitchFamily="34" charset="0"/>
              </a:rPr>
              <a:t> ASR</a:t>
            </a:r>
          </a:p>
        </p:txBody>
      </p:sp>
      <p:sp>
        <p:nvSpPr>
          <p:cNvPr id="3" name="Content Placeholder 2">
            <a:extLst>
              <a:ext uri="{FF2B5EF4-FFF2-40B4-BE49-F238E27FC236}">
                <a16:creationId xmlns:a16="http://schemas.microsoft.com/office/drawing/2014/main" id="{33406631-3152-4CBF-88BC-E75A29F57F7B}"/>
              </a:ext>
            </a:extLst>
          </p:cNvPr>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The </a:t>
            </a:r>
            <a:r>
              <a:rPr lang="en-US" sz="2400" b="1" dirty="0">
                <a:latin typeface="Calibri" panose="020F0502020204030204" pitchFamily="34" charset="0"/>
                <a:cs typeface="Calibri" panose="020F0502020204030204" pitchFamily="34" charset="0"/>
              </a:rPr>
              <a:t>performance</a:t>
            </a:r>
            <a:r>
              <a:rPr lang="en-US" sz="2400" dirty="0">
                <a:latin typeface="Calibri" panose="020F0502020204030204" pitchFamily="34" charset="0"/>
                <a:cs typeface="Calibri" panose="020F0502020204030204" pitchFamily="34" charset="0"/>
              </a:rPr>
              <a:t> of a speech recognition system usually depends on two factors:</a:t>
            </a: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The </a:t>
            </a:r>
            <a:r>
              <a:rPr lang="en-US" sz="2400" b="1" u="sng" dirty="0">
                <a:latin typeface="Calibri" panose="020F0502020204030204" pitchFamily="34" charset="0"/>
                <a:cs typeface="Calibri" panose="020F0502020204030204" pitchFamily="34" charset="0"/>
              </a:rPr>
              <a:t>Accuracy</a:t>
            </a:r>
            <a:r>
              <a:rPr lang="en-US" sz="2400" dirty="0">
                <a:latin typeface="Calibri" panose="020F0502020204030204" pitchFamily="34" charset="0"/>
                <a:cs typeface="Calibri" panose="020F0502020204030204" pitchFamily="34" charset="0"/>
              </a:rPr>
              <a:t> of the output produced </a:t>
            </a: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The processing </a:t>
            </a:r>
            <a:r>
              <a:rPr lang="en-US" sz="2400" b="1" u="sng" dirty="0">
                <a:latin typeface="Calibri" panose="020F0502020204030204" pitchFamily="34" charset="0"/>
                <a:cs typeface="Calibri" panose="020F0502020204030204" pitchFamily="34" charset="0"/>
              </a:rPr>
              <a:t>Speed</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of the ASR</a:t>
            </a:r>
          </a:p>
          <a:p>
            <a:pPr>
              <a:buFontTx/>
              <a:buChar char="-"/>
            </a:pPr>
            <a:r>
              <a:rPr lang="de-DE" sz="2400" b="1" dirty="0">
                <a:latin typeface="Calibri" panose="020F0502020204030204" pitchFamily="34" charset="0"/>
                <a:cs typeface="Calibri" panose="020F0502020204030204" pitchFamily="34" charset="0"/>
              </a:rPr>
              <a:t> Word Error Rate (WER</a:t>
            </a:r>
            <a:r>
              <a:rPr lang="de-DE" sz="2400" dirty="0">
                <a:latin typeface="Calibri" panose="020F0502020204030204" pitchFamily="34" charset="0"/>
                <a:cs typeface="Calibri" panose="020F0502020204030204" pitchFamily="34" charset="0"/>
              </a:rPr>
              <a:t>) and </a:t>
            </a:r>
            <a:r>
              <a:rPr lang="de-DE" sz="2400" b="1" dirty="0">
                <a:latin typeface="Calibri" panose="020F0502020204030204" pitchFamily="34" charset="0"/>
                <a:cs typeface="Calibri" panose="020F0502020204030204" pitchFamily="34" charset="0"/>
              </a:rPr>
              <a:t>Word Recognition Rate (WRR) </a:t>
            </a:r>
            <a:r>
              <a:rPr lang="de-DE" sz="2400" dirty="0" err="1">
                <a:latin typeface="Calibri" panose="020F0502020204030204" pitchFamily="34" charset="0"/>
                <a:cs typeface="Calibri" panose="020F0502020204030204" pitchFamily="34" charset="0"/>
              </a:rPr>
              <a:t>is</a:t>
            </a:r>
            <a:r>
              <a:rPr lang="de-DE" sz="2400" dirty="0">
                <a:latin typeface="Calibri" panose="020F0502020204030204" pitchFamily="34" charset="0"/>
                <a:cs typeface="Calibri" panose="020F0502020204030204" pitchFamily="34" charset="0"/>
              </a:rPr>
              <a:t> </a:t>
            </a:r>
            <a:r>
              <a:rPr lang="de-DE" sz="2400" dirty="0" err="1">
                <a:latin typeface="Calibri" panose="020F0502020204030204" pitchFamily="34" charset="0"/>
                <a:cs typeface="Calibri" panose="020F0502020204030204" pitchFamily="34" charset="0"/>
              </a:rPr>
              <a:t>used</a:t>
            </a:r>
            <a:r>
              <a:rPr lang="de-DE" sz="2400" dirty="0">
                <a:latin typeface="Calibri" panose="020F0502020204030204" pitchFamily="34" charset="0"/>
                <a:cs typeface="Calibri" panose="020F0502020204030204" pitchFamily="34" charset="0"/>
              </a:rPr>
              <a:t> </a:t>
            </a:r>
            <a:r>
              <a:rPr lang="de-DE" sz="2400" dirty="0" err="1">
                <a:latin typeface="Calibri" panose="020F0502020204030204" pitchFamily="34" charset="0"/>
                <a:cs typeface="Calibri" panose="020F0502020204030204" pitchFamily="34" charset="0"/>
              </a:rPr>
              <a:t>to</a:t>
            </a:r>
            <a:r>
              <a:rPr lang="de-DE" sz="2400" dirty="0">
                <a:latin typeface="Calibri" panose="020F0502020204030204" pitchFamily="34" charset="0"/>
                <a:cs typeface="Calibri" panose="020F0502020204030204" pitchFamily="34" charset="0"/>
              </a:rPr>
              <a:t> find </a:t>
            </a:r>
            <a:r>
              <a:rPr lang="de-DE" sz="2400" dirty="0" err="1">
                <a:latin typeface="Calibri" panose="020F0502020204030204" pitchFamily="34" charset="0"/>
                <a:cs typeface="Calibri" panose="020F0502020204030204" pitchFamily="34" charset="0"/>
              </a:rPr>
              <a:t>the</a:t>
            </a:r>
            <a:r>
              <a:rPr lang="de-DE" sz="2400" dirty="0">
                <a:latin typeface="Calibri" panose="020F0502020204030204" pitchFamily="34" charset="0"/>
                <a:cs typeface="Calibri" panose="020F0502020204030204" pitchFamily="34" charset="0"/>
              </a:rPr>
              <a:t> </a:t>
            </a:r>
            <a:r>
              <a:rPr lang="de-DE" sz="2400" b="1" dirty="0" err="1">
                <a:latin typeface="Calibri" panose="020F0502020204030204" pitchFamily="34" charset="0"/>
                <a:cs typeface="Calibri" panose="020F0502020204030204" pitchFamily="34" charset="0"/>
              </a:rPr>
              <a:t>accuracy</a:t>
            </a:r>
            <a:r>
              <a:rPr lang="de-DE" sz="2400" dirty="0">
                <a:latin typeface="Calibri" panose="020F0502020204030204" pitchFamily="34" charset="0"/>
                <a:cs typeface="Calibri" panose="020F0502020204030204" pitchFamily="34" charset="0"/>
              </a:rPr>
              <a:t> </a:t>
            </a:r>
            <a:r>
              <a:rPr lang="de-DE" sz="2400" dirty="0" err="1">
                <a:latin typeface="Calibri" panose="020F0502020204030204" pitchFamily="34" charset="0"/>
                <a:cs typeface="Calibri" panose="020F0502020204030204" pitchFamily="34" charset="0"/>
              </a:rPr>
              <a:t>of</a:t>
            </a:r>
            <a:r>
              <a:rPr lang="de-DE" sz="2400" dirty="0">
                <a:latin typeface="Calibri" panose="020F0502020204030204" pitchFamily="34" charset="0"/>
                <a:cs typeface="Calibri" panose="020F0502020204030204" pitchFamily="34" charset="0"/>
              </a:rPr>
              <a:t> </a:t>
            </a:r>
            <a:r>
              <a:rPr lang="de-DE" sz="2400" dirty="0" err="1">
                <a:latin typeface="Calibri" panose="020F0502020204030204" pitchFamily="34" charset="0"/>
                <a:cs typeface="Calibri" panose="020F0502020204030204" pitchFamily="34" charset="0"/>
              </a:rPr>
              <a:t>system</a:t>
            </a:r>
            <a:endParaRPr lang="de-DE" sz="2400" dirty="0">
              <a:latin typeface="Calibri" panose="020F0502020204030204" pitchFamily="34" charset="0"/>
              <a:cs typeface="Calibri" panose="020F0502020204030204" pitchFamily="34" charset="0"/>
            </a:endParaRPr>
          </a:p>
          <a:p>
            <a:pPr>
              <a:buFontTx/>
              <a:buChar char="-"/>
            </a:pPr>
            <a:r>
              <a:rPr lang="en-US" sz="2400" dirty="0">
                <a:latin typeface="Calibri" panose="020F0502020204030204" pitchFamily="34" charset="0"/>
                <a:cs typeface="Calibri" panose="020F0502020204030204" pitchFamily="34" charset="0"/>
              </a:rPr>
              <a:t>The </a:t>
            </a:r>
            <a:r>
              <a:rPr lang="en-US" sz="2400" b="1" dirty="0">
                <a:latin typeface="Calibri" panose="020F0502020204030204" pitchFamily="34" charset="0"/>
                <a:cs typeface="Calibri" panose="020F0502020204030204" pitchFamily="34" charset="0"/>
              </a:rPr>
              <a:t>Real-time factor (RTF) </a:t>
            </a:r>
            <a:r>
              <a:rPr lang="en-US" sz="2400" dirty="0">
                <a:latin typeface="Calibri" panose="020F0502020204030204" pitchFamily="34" charset="0"/>
                <a:cs typeface="Calibri" panose="020F0502020204030204" pitchFamily="34" charset="0"/>
              </a:rPr>
              <a:t>is the most commonly used metric for calculating the </a:t>
            </a:r>
            <a:r>
              <a:rPr lang="en-US" b="1" dirty="0">
                <a:latin typeface="Calibri" panose="020F0502020204030204" pitchFamily="34" charset="0"/>
                <a:cs typeface="Calibri" panose="020F0502020204030204" pitchFamily="34" charset="0"/>
              </a:rPr>
              <a:t>speed</a:t>
            </a:r>
            <a:r>
              <a:rPr lang="en-US" sz="2400" dirty="0">
                <a:latin typeface="Calibri" panose="020F0502020204030204" pitchFamily="34" charset="0"/>
                <a:cs typeface="Calibri" panose="020F0502020204030204" pitchFamily="34" charset="0"/>
              </a:rPr>
              <a:t> of a proposed model</a:t>
            </a:r>
          </a:p>
          <a:p>
            <a:pPr marL="0" indent="0">
              <a:buNone/>
            </a:pPr>
            <a:endParaRPr lang="de-DE"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C8E2F7F-C3E0-4796-91AB-06E130012CF8}"/>
              </a:ext>
            </a:extLst>
          </p:cNvPr>
          <p:cNvSpPr>
            <a:spLocks noGrp="1"/>
          </p:cNvSpPr>
          <p:nvPr>
            <p:ph type="sldNum" sz="quarter" idx="12"/>
          </p:nvPr>
        </p:nvSpPr>
        <p:spPr/>
        <p:txBody>
          <a:bodyPr/>
          <a:lstStyle/>
          <a:p>
            <a:fld id="{D8DA9DAA-006C-4F4B-980E-E3DF019B24E2}" type="slidenum">
              <a:rPr lang="en-US" smtClean="0"/>
              <a:t>22</a:t>
            </a:fld>
            <a:endParaRPr lang="en-US" dirty="0"/>
          </a:p>
        </p:txBody>
      </p:sp>
    </p:spTree>
    <p:extLst>
      <p:ext uri="{BB962C8B-B14F-4D97-AF65-F5344CB8AC3E}">
        <p14:creationId xmlns:p14="http://schemas.microsoft.com/office/powerpoint/2010/main" val="74423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B07D-1B86-4CAB-AE38-3048B1843DB6}"/>
              </a:ext>
            </a:extLst>
          </p:cNvPr>
          <p:cNvSpPr>
            <a:spLocks noGrp="1"/>
          </p:cNvSpPr>
          <p:nvPr>
            <p:ph type="title"/>
          </p:nvPr>
        </p:nvSpPr>
        <p:spPr/>
        <p:txBody>
          <a:bodyPr>
            <a:noAutofit/>
          </a:bodyPr>
          <a:lstStyle/>
          <a:p>
            <a:r>
              <a:rPr lang="en-US" sz="3600" dirty="0">
                <a:solidFill>
                  <a:srgbClr val="404040"/>
                </a:solidFill>
                <a:latin typeface="Georgia" panose="02040502050405020303" pitchFamily="18" charset="0"/>
              </a:rPr>
              <a:t>E</a:t>
            </a:r>
            <a:r>
              <a:rPr lang="en-US" sz="3600" i="0" dirty="0">
                <a:solidFill>
                  <a:srgbClr val="404040"/>
                </a:solidFill>
                <a:effectLst/>
                <a:latin typeface="Georgia" panose="02040502050405020303" pitchFamily="18" charset="0"/>
              </a:rPr>
              <a:t>valuation automatic speech recognition systems</a:t>
            </a:r>
            <a:br>
              <a:rPr lang="en-US" sz="3600" i="0" dirty="0">
                <a:solidFill>
                  <a:srgbClr val="404040"/>
                </a:solidFill>
                <a:effectLst/>
                <a:latin typeface="Georgia" panose="02040502050405020303" pitchFamily="18" charset="0"/>
              </a:rPr>
            </a:br>
            <a:endParaRPr lang="de-DE" sz="3600" dirty="0"/>
          </a:p>
        </p:txBody>
      </p:sp>
      <p:sp>
        <p:nvSpPr>
          <p:cNvPr id="3" name="Content Placeholder 2">
            <a:extLst>
              <a:ext uri="{FF2B5EF4-FFF2-40B4-BE49-F238E27FC236}">
                <a16:creationId xmlns:a16="http://schemas.microsoft.com/office/drawing/2014/main" id="{9A619E92-85D0-4260-9CF1-3A280D1DBFD3}"/>
              </a:ext>
            </a:extLst>
          </p:cNvPr>
          <p:cNvSpPr>
            <a:spLocks noGrp="1"/>
          </p:cNvSpPr>
          <p:nvPr>
            <p:ph idx="1"/>
          </p:nvPr>
        </p:nvSpPr>
        <p:spPr>
          <a:xfrm>
            <a:off x="780390" y="1324610"/>
            <a:ext cx="11038490" cy="5031740"/>
          </a:xfrm>
        </p:spPr>
        <p:txBody>
          <a:bodyPr>
            <a:normAutofit/>
          </a:bodyPr>
          <a:lstStyle/>
          <a:p>
            <a:r>
              <a:rPr lang="en-US" sz="2400" b="0" i="0" dirty="0">
                <a:solidFill>
                  <a:srgbClr val="404040"/>
                </a:solidFill>
                <a:effectLst/>
                <a:latin typeface="Calibri" panose="020F0502020204030204" pitchFamily="34" charset="0"/>
                <a:cs typeface="Calibri" panose="020F0502020204030204" pitchFamily="34" charset="0"/>
              </a:rPr>
              <a:t>The standard measurement to assess the performance of an automatic speech recognition (ASR) system is WER</a:t>
            </a:r>
            <a:r>
              <a:rPr lang="en-US" sz="2400" i="1" dirty="0">
                <a:solidFill>
                  <a:srgbClr val="404040"/>
                </a:solidFill>
                <a:latin typeface="Calibri" panose="020F0502020204030204" pitchFamily="34" charset="0"/>
                <a:cs typeface="Calibri" panose="020F0502020204030204" pitchFamily="34" charset="0"/>
              </a:rPr>
              <a:t> </a:t>
            </a:r>
            <a:r>
              <a:rPr lang="en-US" sz="2400" b="0" i="0" dirty="0">
                <a:solidFill>
                  <a:srgbClr val="404040"/>
                </a:solidFill>
                <a:effectLst/>
                <a:latin typeface="Calibri" panose="020F0502020204030204" pitchFamily="34" charset="0"/>
                <a:cs typeface="Calibri" panose="020F0502020204030204" pitchFamily="34" charset="0"/>
              </a:rPr>
              <a:t>(Jelinek, 1997)</a:t>
            </a:r>
          </a:p>
          <a:p>
            <a:pPr algn="l" fontAlgn="base"/>
            <a:r>
              <a:rPr lang="en-US" sz="2400" dirty="0">
                <a:solidFill>
                  <a:srgbClr val="404040"/>
                </a:solidFill>
                <a:latin typeface="Calibri" panose="020F0502020204030204" pitchFamily="34" charset="0"/>
                <a:cs typeface="Calibri" panose="020F0502020204030204" pitchFamily="34" charset="0"/>
              </a:rPr>
              <a:t>T</a:t>
            </a:r>
            <a:r>
              <a:rPr lang="en-US" sz="2400" b="0" i="0" dirty="0">
                <a:solidFill>
                  <a:srgbClr val="404040"/>
                </a:solidFill>
                <a:effectLst/>
                <a:latin typeface="Calibri" panose="020F0502020204030204" pitchFamily="34" charset="0"/>
                <a:cs typeface="Calibri" panose="020F0502020204030204" pitchFamily="34" charset="0"/>
              </a:rPr>
              <a:t>hree types of errors can be distinguished:</a:t>
            </a:r>
          </a:p>
          <a:p>
            <a:pPr lvl="1" fontAlgn="base"/>
            <a:r>
              <a:rPr lang="en-US" sz="2000" b="0" i="0" dirty="0">
                <a:solidFill>
                  <a:srgbClr val="404040"/>
                </a:solidFill>
                <a:effectLst/>
                <a:latin typeface="Calibri" panose="020F0502020204030204" pitchFamily="34" charset="0"/>
                <a:cs typeface="Calibri" panose="020F0502020204030204" pitchFamily="34" charset="0"/>
              </a:rPr>
              <a:t>substitutions (</a:t>
            </a:r>
            <a:r>
              <a:rPr lang="en-US" sz="2000" b="0" i="1" dirty="0">
                <a:solidFill>
                  <a:srgbClr val="404040"/>
                </a:solidFill>
                <a:effectLst/>
                <a:latin typeface="Calibri" panose="020F0502020204030204" pitchFamily="34" charset="0"/>
                <a:cs typeface="Calibri" panose="020F0502020204030204" pitchFamily="34" charset="0"/>
              </a:rPr>
              <a:t>sub</a:t>
            </a:r>
            <a:r>
              <a:rPr lang="en-US" sz="20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transcribed</a:t>
            </a:r>
            <a:r>
              <a:rPr lang="de-DE" sz="16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wrongly</a:t>
            </a:r>
            <a:endParaRPr lang="en-US" sz="2000" b="0" i="0" dirty="0">
              <a:solidFill>
                <a:srgbClr val="404040"/>
              </a:solidFill>
              <a:effectLst/>
              <a:latin typeface="Calibri" panose="020F0502020204030204" pitchFamily="34" charset="0"/>
              <a:cs typeface="Calibri" panose="020F0502020204030204" pitchFamily="34" charset="0"/>
            </a:endParaRPr>
          </a:p>
          <a:p>
            <a:pPr lvl="1" fontAlgn="base"/>
            <a:r>
              <a:rPr lang="en-US" sz="2000" b="0" i="0" dirty="0">
                <a:solidFill>
                  <a:srgbClr val="404040"/>
                </a:solidFill>
                <a:effectLst/>
                <a:latin typeface="Calibri" panose="020F0502020204030204" pitchFamily="34" charset="0"/>
                <a:cs typeface="Calibri" panose="020F0502020204030204" pitchFamily="34" charset="0"/>
              </a:rPr>
              <a:t>deletions (</a:t>
            </a:r>
            <a:r>
              <a:rPr lang="en-US" sz="2000" b="0" i="1" dirty="0">
                <a:solidFill>
                  <a:srgbClr val="404040"/>
                </a:solidFill>
                <a:effectLst/>
                <a:latin typeface="Calibri" panose="020F0502020204030204" pitchFamily="34" charset="0"/>
                <a:cs typeface="Calibri" panose="020F0502020204030204" pitchFamily="34" charset="0"/>
              </a:rPr>
              <a:t>del</a:t>
            </a:r>
            <a:r>
              <a:rPr lang="en-US" sz="20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omitted</a:t>
            </a:r>
            <a:r>
              <a:rPr lang="de-DE" sz="16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during</a:t>
            </a:r>
            <a:r>
              <a:rPr lang="de-DE" sz="16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transcription</a:t>
            </a:r>
            <a:endParaRPr lang="en-US" sz="2000" b="0" i="0" dirty="0">
              <a:solidFill>
                <a:srgbClr val="404040"/>
              </a:solidFill>
              <a:effectLst/>
              <a:latin typeface="Calibri" panose="020F0502020204030204" pitchFamily="34" charset="0"/>
              <a:cs typeface="Calibri" panose="020F0502020204030204" pitchFamily="34" charset="0"/>
            </a:endParaRPr>
          </a:p>
          <a:p>
            <a:pPr lvl="1" fontAlgn="base"/>
            <a:r>
              <a:rPr lang="en-US" sz="2000" b="0" i="0" dirty="0">
                <a:solidFill>
                  <a:srgbClr val="404040"/>
                </a:solidFill>
                <a:effectLst/>
                <a:latin typeface="Calibri" panose="020F0502020204030204" pitchFamily="34" charset="0"/>
                <a:cs typeface="Calibri" panose="020F0502020204030204" pitchFamily="34" charset="0"/>
              </a:rPr>
              <a:t>insertions (</a:t>
            </a:r>
            <a:r>
              <a:rPr lang="en-US" sz="2000" b="0" i="1" dirty="0">
                <a:solidFill>
                  <a:srgbClr val="404040"/>
                </a:solidFill>
                <a:effectLst/>
                <a:latin typeface="Calibri" panose="020F0502020204030204" pitchFamily="34" charset="0"/>
                <a:cs typeface="Calibri" panose="020F0502020204030204" pitchFamily="34" charset="0"/>
              </a:rPr>
              <a:t>ins</a:t>
            </a:r>
            <a:r>
              <a:rPr lang="en-US" sz="20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omitted</a:t>
            </a:r>
            <a:r>
              <a:rPr lang="de-DE" sz="1600" b="0" i="0" dirty="0">
                <a:solidFill>
                  <a:srgbClr val="404040"/>
                </a:solidFill>
                <a:effectLst/>
                <a:latin typeface="Calibri" panose="020F0502020204030204" pitchFamily="34" charset="0"/>
                <a:cs typeface="Calibri" panose="020F0502020204030204" pitchFamily="34" charset="0"/>
              </a:rPr>
              <a:t> </a:t>
            </a:r>
            <a:r>
              <a:rPr lang="de-DE" sz="1600" b="0" i="0" dirty="0" err="1">
                <a:solidFill>
                  <a:srgbClr val="404040"/>
                </a:solidFill>
                <a:effectLst/>
                <a:latin typeface="Calibri" panose="020F0502020204030204" pitchFamily="34" charset="0"/>
                <a:cs typeface="Calibri" panose="020F0502020204030204" pitchFamily="34" charset="0"/>
              </a:rPr>
              <a:t>during</a:t>
            </a:r>
            <a:r>
              <a:rPr lang="de-DE" sz="1600" b="0" i="0" dirty="0">
                <a:solidFill>
                  <a:srgbClr val="404040"/>
                </a:solidFill>
                <a:effectLst/>
                <a:latin typeface="Calibri" panose="020F0502020204030204" pitchFamily="34" charset="0"/>
                <a:cs typeface="Calibri" panose="020F0502020204030204" pitchFamily="34" charset="0"/>
              </a:rPr>
              <a:t> </a:t>
            </a:r>
            <a:r>
              <a:rPr lang="de-DE" sz="1600" dirty="0" err="1">
                <a:solidFill>
                  <a:srgbClr val="404040"/>
                </a:solidFill>
                <a:latin typeface="Calibri" panose="020F0502020204030204" pitchFamily="34" charset="0"/>
                <a:cs typeface="Calibri" panose="020F0502020204030204" pitchFamily="34" charset="0"/>
              </a:rPr>
              <a:t>recording</a:t>
            </a:r>
            <a:endParaRPr lang="en-US" sz="2000" b="0" i="0" dirty="0">
              <a:solidFill>
                <a:srgbClr val="404040"/>
              </a:solidFill>
              <a:effectLst/>
              <a:latin typeface="Calibri" panose="020F0502020204030204" pitchFamily="34" charset="0"/>
              <a:cs typeface="Calibri" panose="020F0502020204030204" pitchFamily="34" charset="0"/>
            </a:endParaRPr>
          </a:p>
          <a:p>
            <a:endParaRPr lang="de-DE"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D5AADAF-3121-4802-8EEC-3E601F200A24}"/>
              </a:ext>
            </a:extLst>
          </p:cNvPr>
          <p:cNvSpPr>
            <a:spLocks noGrp="1"/>
          </p:cNvSpPr>
          <p:nvPr>
            <p:ph type="sldNum" sz="quarter" idx="12"/>
          </p:nvPr>
        </p:nvSpPr>
        <p:spPr/>
        <p:txBody>
          <a:bodyPr/>
          <a:lstStyle/>
          <a:p>
            <a:fld id="{D8DA9DAA-006C-4F4B-980E-E3DF019B24E2}" type="slidenum">
              <a:rPr lang="en-US" smtClean="0"/>
              <a:t>23</a:t>
            </a:fld>
            <a:endParaRPr lang="en-US" dirty="0"/>
          </a:p>
        </p:txBody>
      </p:sp>
      <p:graphicFrame>
        <p:nvGraphicFramePr>
          <p:cNvPr id="5" name="Table 4">
            <a:extLst>
              <a:ext uri="{FF2B5EF4-FFF2-40B4-BE49-F238E27FC236}">
                <a16:creationId xmlns:a16="http://schemas.microsoft.com/office/drawing/2014/main" id="{F87C9E46-CB63-4F16-9AD3-BE67BE30A1D2}"/>
              </a:ext>
            </a:extLst>
          </p:cNvPr>
          <p:cNvGraphicFramePr>
            <a:graphicFrameLocks noGrp="1"/>
          </p:cNvGraphicFramePr>
          <p:nvPr>
            <p:extLst>
              <p:ext uri="{D42A27DB-BD31-4B8C-83A1-F6EECF244321}">
                <p14:modId xmlns:p14="http://schemas.microsoft.com/office/powerpoint/2010/main" val="3944857371"/>
              </p:ext>
            </p:extLst>
          </p:nvPr>
        </p:nvGraphicFramePr>
        <p:xfrm>
          <a:off x="896009" y="3619456"/>
          <a:ext cx="10922871" cy="1188720"/>
        </p:xfrm>
        <a:graphic>
          <a:graphicData uri="http://schemas.openxmlformats.org/drawingml/2006/table">
            <a:tbl>
              <a:tblPr/>
              <a:tblGrid>
                <a:gridCol w="748862">
                  <a:extLst>
                    <a:ext uri="{9D8B030D-6E8A-4147-A177-3AD203B41FA5}">
                      <a16:colId xmlns:a16="http://schemas.microsoft.com/office/drawing/2014/main" val="1249680803"/>
                    </a:ext>
                  </a:extLst>
                </a:gridCol>
                <a:gridCol w="736648">
                  <a:extLst>
                    <a:ext uri="{9D8B030D-6E8A-4147-A177-3AD203B41FA5}">
                      <a16:colId xmlns:a16="http://schemas.microsoft.com/office/drawing/2014/main" val="1863787762"/>
                    </a:ext>
                  </a:extLst>
                </a:gridCol>
                <a:gridCol w="582398">
                  <a:extLst>
                    <a:ext uri="{9D8B030D-6E8A-4147-A177-3AD203B41FA5}">
                      <a16:colId xmlns:a16="http://schemas.microsoft.com/office/drawing/2014/main" val="1943488520"/>
                    </a:ext>
                  </a:extLst>
                </a:gridCol>
                <a:gridCol w="990497">
                  <a:extLst>
                    <a:ext uri="{9D8B030D-6E8A-4147-A177-3AD203B41FA5}">
                      <a16:colId xmlns:a16="http://schemas.microsoft.com/office/drawing/2014/main" val="94465528"/>
                    </a:ext>
                  </a:extLst>
                </a:gridCol>
                <a:gridCol w="838876">
                  <a:extLst>
                    <a:ext uri="{9D8B030D-6E8A-4147-A177-3AD203B41FA5}">
                      <a16:colId xmlns:a16="http://schemas.microsoft.com/office/drawing/2014/main" val="2959069511"/>
                    </a:ext>
                  </a:extLst>
                </a:gridCol>
                <a:gridCol w="629157">
                  <a:extLst>
                    <a:ext uri="{9D8B030D-6E8A-4147-A177-3AD203B41FA5}">
                      <a16:colId xmlns:a16="http://schemas.microsoft.com/office/drawing/2014/main" val="357261447"/>
                    </a:ext>
                  </a:extLst>
                </a:gridCol>
                <a:gridCol w="734017">
                  <a:extLst>
                    <a:ext uri="{9D8B030D-6E8A-4147-A177-3AD203B41FA5}">
                      <a16:colId xmlns:a16="http://schemas.microsoft.com/office/drawing/2014/main" val="4123987538"/>
                    </a:ext>
                  </a:extLst>
                </a:gridCol>
                <a:gridCol w="629157">
                  <a:extLst>
                    <a:ext uri="{9D8B030D-6E8A-4147-A177-3AD203B41FA5}">
                      <a16:colId xmlns:a16="http://schemas.microsoft.com/office/drawing/2014/main" val="2278038722"/>
                    </a:ext>
                  </a:extLst>
                </a:gridCol>
                <a:gridCol w="629157">
                  <a:extLst>
                    <a:ext uri="{9D8B030D-6E8A-4147-A177-3AD203B41FA5}">
                      <a16:colId xmlns:a16="http://schemas.microsoft.com/office/drawing/2014/main" val="3722131355"/>
                    </a:ext>
                  </a:extLst>
                </a:gridCol>
                <a:gridCol w="734017">
                  <a:extLst>
                    <a:ext uri="{9D8B030D-6E8A-4147-A177-3AD203B41FA5}">
                      <a16:colId xmlns:a16="http://schemas.microsoft.com/office/drawing/2014/main" val="2560498329"/>
                    </a:ext>
                  </a:extLst>
                </a:gridCol>
                <a:gridCol w="629157">
                  <a:extLst>
                    <a:ext uri="{9D8B030D-6E8A-4147-A177-3AD203B41FA5}">
                      <a16:colId xmlns:a16="http://schemas.microsoft.com/office/drawing/2014/main" val="86171006"/>
                    </a:ext>
                  </a:extLst>
                </a:gridCol>
                <a:gridCol w="734017">
                  <a:extLst>
                    <a:ext uri="{9D8B030D-6E8A-4147-A177-3AD203B41FA5}">
                      <a16:colId xmlns:a16="http://schemas.microsoft.com/office/drawing/2014/main" val="3047227765"/>
                    </a:ext>
                  </a:extLst>
                </a:gridCol>
                <a:gridCol w="629157">
                  <a:extLst>
                    <a:ext uri="{9D8B030D-6E8A-4147-A177-3AD203B41FA5}">
                      <a16:colId xmlns:a16="http://schemas.microsoft.com/office/drawing/2014/main" val="2742607020"/>
                    </a:ext>
                  </a:extLst>
                </a:gridCol>
                <a:gridCol w="1048597">
                  <a:extLst>
                    <a:ext uri="{9D8B030D-6E8A-4147-A177-3AD203B41FA5}">
                      <a16:colId xmlns:a16="http://schemas.microsoft.com/office/drawing/2014/main" val="1129875639"/>
                    </a:ext>
                  </a:extLst>
                </a:gridCol>
                <a:gridCol w="629157">
                  <a:extLst>
                    <a:ext uri="{9D8B030D-6E8A-4147-A177-3AD203B41FA5}">
                      <a16:colId xmlns:a16="http://schemas.microsoft.com/office/drawing/2014/main" val="58594157"/>
                    </a:ext>
                  </a:extLst>
                </a:gridCol>
              </a:tblGrid>
              <a:tr h="0">
                <a:tc>
                  <a:txBody>
                    <a:bodyPr/>
                    <a:lstStyle/>
                    <a:p>
                      <a:pPr algn="l" fontAlgn="base"/>
                      <a:r>
                        <a:rPr lang="de-DE" b="1">
                          <a:effectLst/>
                          <a:latin typeface="inherit"/>
                        </a:rPr>
                        <a:t>REF</a:t>
                      </a:r>
                      <a:endParaRPr lang="de-DE" b="0">
                        <a:effectLst/>
                        <a:latin typeface="inherit"/>
                      </a:endParaRP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S</a:t>
                      </a:r>
                      <a:r>
                        <a:rPr lang="de-DE" sz="1600" b="0" dirty="0">
                          <a:effectLst/>
                          <a:latin typeface="inherit"/>
                        </a:rPr>
                        <a:t>peech</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err="1">
                          <a:effectLst/>
                          <a:latin typeface="inherit"/>
                        </a:rPr>
                        <a:t>i</a:t>
                      </a:r>
                      <a:r>
                        <a:rPr lang="de-DE" sz="1600" b="0" dirty="0">
                          <a:effectLst/>
                          <a:latin typeface="inherit"/>
                        </a:rPr>
                        <a:t>s</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human</a:t>
                      </a:r>
                      <a:endParaRPr lang="de-DE" sz="1600" b="0" dirty="0">
                        <a:effectLst/>
                        <a:latin typeface="inherit"/>
                      </a:endParaRP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s</a:t>
                      </a:r>
                      <a:r>
                        <a:rPr lang="de-DE" sz="1600" b="0" dirty="0">
                          <a:effectLst/>
                          <a:latin typeface="inherit"/>
                        </a:rPr>
                        <a:t>ilence</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err="1">
                          <a:effectLst/>
                          <a:latin typeface="inherit"/>
                        </a:rPr>
                        <a:t>i</a:t>
                      </a:r>
                      <a:r>
                        <a:rPr lang="de-DE" sz="1600" b="0" dirty="0">
                          <a:effectLst/>
                          <a:latin typeface="inherit"/>
                        </a:rPr>
                        <a:t>s </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d</a:t>
                      </a:r>
                      <a:r>
                        <a:rPr lang="de-DE" sz="1600" b="0" dirty="0">
                          <a:effectLst/>
                          <a:latin typeface="inherit"/>
                        </a:rPr>
                        <a:t>ivine</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de-DE" sz="1600" b="0">
                          <a:effectLst/>
                          <a:latin typeface="inherit"/>
                        </a:rPr>
                        <a:t>***</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w</a:t>
                      </a:r>
                      <a:r>
                        <a:rPr lang="de-DE" sz="1600" b="0" dirty="0">
                          <a:effectLst/>
                          <a:latin typeface="inherit"/>
                        </a:rPr>
                        <a:t>e</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m</a:t>
                      </a:r>
                      <a:r>
                        <a:rPr lang="de-DE" sz="1600" b="0" dirty="0">
                          <a:effectLst/>
                          <a:latin typeface="inherit"/>
                        </a:rPr>
                        <a:t>ust</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l</a:t>
                      </a:r>
                      <a:r>
                        <a:rPr lang="de-DE" sz="1600" b="0" dirty="0">
                          <a:effectLst/>
                          <a:latin typeface="inherit"/>
                        </a:rPr>
                        <a:t>earn</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b</a:t>
                      </a:r>
                      <a:r>
                        <a:rPr lang="de-DE" sz="1600" b="0" dirty="0">
                          <a:effectLst/>
                          <a:latin typeface="inherit"/>
                        </a:rPr>
                        <a:t>oth</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o</a:t>
                      </a:r>
                      <a:r>
                        <a:rPr lang="de-DE" sz="1600" b="0" dirty="0">
                          <a:effectLst/>
                          <a:latin typeface="inherit"/>
                        </a:rPr>
                        <a:t>f</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t</a:t>
                      </a:r>
                      <a:r>
                        <a:rPr lang="de-DE" sz="1600" b="0" dirty="0">
                          <a:effectLst/>
                          <a:latin typeface="inherit"/>
                        </a:rPr>
                        <a:t>hese</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a</a:t>
                      </a:r>
                      <a:r>
                        <a:rPr lang="de-DE" sz="1600" b="0" dirty="0">
                          <a:effectLst/>
                          <a:latin typeface="inherit"/>
                        </a:rPr>
                        <a:t>rts</a:t>
                      </a:r>
                    </a:p>
                  </a:txBody>
                  <a:tcPr marL="60960" marR="60960" marT="60960" marB="60960"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76345920"/>
                  </a:ext>
                </a:extLst>
              </a:tr>
              <a:tr h="0">
                <a:tc>
                  <a:txBody>
                    <a:bodyPr/>
                    <a:lstStyle/>
                    <a:p>
                      <a:pPr algn="l" fontAlgn="base"/>
                      <a:r>
                        <a:rPr lang="de-DE" b="1" dirty="0">
                          <a:effectLst/>
                          <a:latin typeface="inherit"/>
                        </a:rPr>
                        <a:t>ASR</a:t>
                      </a:r>
                      <a:endParaRPr lang="de-DE" b="0" dirty="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S</a:t>
                      </a:r>
                      <a:r>
                        <a:rPr lang="de-DE" sz="1600" b="0" dirty="0">
                          <a:effectLst/>
                          <a:latin typeface="inherit"/>
                        </a:rPr>
                        <a:t>peech</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err="1">
                          <a:effectLst/>
                          <a:latin typeface="inherit"/>
                        </a:rPr>
                        <a:t>i</a:t>
                      </a:r>
                      <a:r>
                        <a:rPr lang="de-DE" sz="1600" b="0" dirty="0">
                          <a:effectLst/>
                          <a:latin typeface="inherit"/>
                        </a:rPr>
                        <a:t>s</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human</a:t>
                      </a:r>
                      <a:endParaRPr lang="de-DE" sz="1600" b="0" dirty="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s</a:t>
                      </a:r>
                      <a:r>
                        <a:rPr lang="de-DE" sz="1600" b="0" dirty="0">
                          <a:effectLst/>
                          <a:latin typeface="inherit"/>
                        </a:rPr>
                        <a:t>ilence</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err="1">
                          <a:effectLst/>
                          <a:latin typeface="inherit"/>
                        </a:rPr>
                        <a:t>i</a:t>
                      </a:r>
                      <a:r>
                        <a:rPr lang="de-DE" sz="1600" b="0" dirty="0">
                          <a:effectLst/>
                          <a:latin typeface="inherit"/>
                        </a:rPr>
                        <a:t>s </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de-DE" sz="1600" b="0">
                          <a:effectLst/>
                          <a:latin typeface="inherit"/>
                        </a:rPr>
                        <a:t>there</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b</a:t>
                      </a:r>
                      <a:r>
                        <a:rPr lang="de-DE" sz="1600" b="0" dirty="0">
                          <a:effectLst/>
                          <a:latin typeface="inherit"/>
                        </a:rPr>
                        <a:t>ut</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w</a:t>
                      </a:r>
                      <a:r>
                        <a:rPr lang="de-DE" sz="1600" b="0" dirty="0">
                          <a:effectLst/>
                          <a:latin typeface="inherit"/>
                        </a:rPr>
                        <a:t>e</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m</a:t>
                      </a:r>
                      <a:r>
                        <a:rPr lang="de-DE" sz="1600" b="0" dirty="0">
                          <a:effectLst/>
                          <a:latin typeface="inherit"/>
                        </a:rPr>
                        <a:t>ust</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l</a:t>
                      </a:r>
                      <a:r>
                        <a:rPr lang="de-DE" sz="1600" b="0" dirty="0">
                          <a:effectLst/>
                          <a:latin typeface="inherit"/>
                        </a:rPr>
                        <a:t>earn</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de-DE" sz="1600" b="0">
                          <a:effectLst/>
                          <a:latin typeface="inherit"/>
                        </a:rPr>
                        <a:t>****</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for</a:t>
                      </a:r>
                      <a:endParaRPr lang="de-DE" sz="1600" b="0" dirty="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hi</a:t>
                      </a:r>
                      <a:r>
                        <a:rPr lang="de-DE" sz="1600" b="0" dirty="0">
                          <a:effectLst/>
                          <a:latin typeface="inherit"/>
                        </a:rPr>
                        <a:t>s</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GB" sz="1600" b="0" dirty="0">
                          <a:effectLst/>
                          <a:latin typeface="inherit"/>
                        </a:rPr>
                        <a:t>a</a:t>
                      </a:r>
                      <a:r>
                        <a:rPr lang="de-DE" sz="1600" b="0" dirty="0">
                          <a:effectLst/>
                          <a:latin typeface="inherit"/>
                        </a:rPr>
                        <a:t>rts</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72290375"/>
                  </a:ext>
                </a:extLst>
              </a:tr>
              <a:tr h="0">
                <a:tc>
                  <a:txBody>
                    <a:bodyPr/>
                    <a:lstStyle/>
                    <a:p>
                      <a:pPr algn="l" fontAlgn="base"/>
                      <a:r>
                        <a:rPr lang="de-DE" b="1" dirty="0">
                          <a:effectLst/>
                          <a:latin typeface="inherit"/>
                        </a:rPr>
                        <a:t>Error</a:t>
                      </a:r>
                      <a:endParaRPr lang="de-DE" b="0" dirty="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r>
                        <a:rPr lang="de-DE" b="0">
                          <a:effectLst/>
                          <a:latin typeface="inherit"/>
                        </a:rPr>
                        <a:t>SUB</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r>
                        <a:rPr lang="de-DE" b="0">
                          <a:effectLst/>
                          <a:latin typeface="inherit"/>
                        </a:rPr>
                        <a:t>INS</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endParaRPr lang="de-DE" b="0">
                        <a:effectLst/>
                        <a:latin typeface="inherit"/>
                      </a:endParaRP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r>
                        <a:rPr lang="de-DE" b="0">
                          <a:effectLst/>
                          <a:latin typeface="inherit"/>
                        </a:rPr>
                        <a:t>DEL</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r>
                        <a:rPr lang="de-DE" b="0">
                          <a:effectLst/>
                          <a:latin typeface="inherit"/>
                        </a:rPr>
                        <a:t>SUB</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base"/>
                      <a:r>
                        <a:rPr lang="de-DE" b="0">
                          <a:effectLst/>
                          <a:latin typeface="inherit"/>
                        </a:rPr>
                        <a:t>SUB</a:t>
                      </a:r>
                    </a:p>
                  </a:txBody>
                  <a:tcPr marL="60960" marR="60960" marT="60960" marB="6096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endParaRPr lang="de-DE" dirty="0"/>
                    </a:p>
                  </a:txBody>
                  <a:tcPr>
                    <a:lnL>
                      <a:noFill/>
                    </a:lnL>
                    <a:lnT w="7620"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176557598"/>
                  </a:ext>
                </a:extLst>
              </a:tr>
            </a:tbl>
          </a:graphicData>
        </a:graphic>
      </p:graphicFrame>
      <p:pic>
        <p:nvPicPr>
          <p:cNvPr id="1026" name="Picture 2">
            <a:extLst>
              <a:ext uri="{FF2B5EF4-FFF2-40B4-BE49-F238E27FC236}">
                <a16:creationId xmlns:a16="http://schemas.microsoft.com/office/drawing/2014/main" id="{F0DF714F-6667-41ED-B063-57CB4BBA1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1" y="5091650"/>
            <a:ext cx="5199988" cy="82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80AB406-6EA5-4FF2-AFCF-FC580D5A0D7C}"/>
              </a:ext>
            </a:extLst>
          </p:cNvPr>
          <p:cNvPicPr>
            <a:picLocks noChangeAspect="1"/>
          </p:cNvPicPr>
          <p:nvPr/>
        </p:nvPicPr>
        <p:blipFill>
          <a:blip r:embed="rId4"/>
          <a:stretch>
            <a:fillRect/>
          </a:stretch>
        </p:blipFill>
        <p:spPr>
          <a:xfrm>
            <a:off x="6096000" y="5091650"/>
            <a:ext cx="2308829" cy="883480"/>
          </a:xfrm>
          <a:prstGeom prst="rect">
            <a:avLst/>
          </a:prstGeom>
        </p:spPr>
      </p:pic>
      <p:sp>
        <p:nvSpPr>
          <p:cNvPr id="10" name="TextBox 9">
            <a:extLst>
              <a:ext uri="{FF2B5EF4-FFF2-40B4-BE49-F238E27FC236}">
                <a16:creationId xmlns:a16="http://schemas.microsoft.com/office/drawing/2014/main" id="{FC1273FE-1CE8-4529-9BD4-84D0BB3A142E}"/>
              </a:ext>
            </a:extLst>
          </p:cNvPr>
          <p:cNvSpPr txBox="1"/>
          <p:nvPr/>
        </p:nvSpPr>
        <p:spPr>
          <a:xfrm>
            <a:off x="8770880" y="5348723"/>
            <a:ext cx="1539768" cy="369332"/>
          </a:xfrm>
          <a:prstGeom prst="rect">
            <a:avLst/>
          </a:prstGeom>
          <a:noFill/>
        </p:spPr>
        <p:txBody>
          <a:bodyPr wrap="square">
            <a:spAutoFit/>
          </a:bodyPr>
          <a:lstStyle/>
          <a:p>
            <a:r>
              <a:rPr lang="de-DE" b="0" i="0" dirty="0">
                <a:solidFill>
                  <a:srgbClr val="404040"/>
                </a:solidFill>
                <a:effectLst/>
                <a:latin typeface="Helvetica Neue"/>
              </a:rPr>
              <a:t>38.46%.</a:t>
            </a:r>
            <a:endParaRPr lang="de-DE" dirty="0"/>
          </a:p>
        </p:txBody>
      </p:sp>
      <p:sp>
        <p:nvSpPr>
          <p:cNvPr id="12" name="TextBox 11">
            <a:extLst>
              <a:ext uri="{FF2B5EF4-FFF2-40B4-BE49-F238E27FC236}">
                <a16:creationId xmlns:a16="http://schemas.microsoft.com/office/drawing/2014/main" id="{A73F7146-1B49-4B9B-A44E-4593B154B6D7}"/>
              </a:ext>
            </a:extLst>
          </p:cNvPr>
          <p:cNvSpPr txBox="1"/>
          <p:nvPr/>
        </p:nvSpPr>
        <p:spPr>
          <a:xfrm>
            <a:off x="5793011" y="5348723"/>
            <a:ext cx="315310" cy="369332"/>
          </a:xfrm>
          <a:prstGeom prst="rect">
            <a:avLst/>
          </a:prstGeom>
          <a:noFill/>
        </p:spPr>
        <p:txBody>
          <a:bodyPr wrap="square">
            <a:spAutoFit/>
          </a:bodyPr>
          <a:lstStyle/>
          <a:p>
            <a:r>
              <a:rPr lang="en-GB" dirty="0">
                <a:solidFill>
                  <a:srgbClr val="404040"/>
                </a:solidFill>
                <a:latin typeface="Helvetica Neue"/>
              </a:rPr>
              <a:t>=</a:t>
            </a:r>
            <a:endParaRPr lang="de-DE" dirty="0"/>
          </a:p>
        </p:txBody>
      </p:sp>
      <p:sp>
        <p:nvSpPr>
          <p:cNvPr id="13" name="TextBox 12">
            <a:extLst>
              <a:ext uri="{FF2B5EF4-FFF2-40B4-BE49-F238E27FC236}">
                <a16:creationId xmlns:a16="http://schemas.microsoft.com/office/drawing/2014/main" id="{406403CC-E852-4D5F-8493-7CA98D2B3E1F}"/>
              </a:ext>
            </a:extLst>
          </p:cNvPr>
          <p:cNvSpPr txBox="1"/>
          <p:nvPr/>
        </p:nvSpPr>
        <p:spPr>
          <a:xfrm>
            <a:off x="8388486" y="5348723"/>
            <a:ext cx="315310" cy="369332"/>
          </a:xfrm>
          <a:prstGeom prst="rect">
            <a:avLst/>
          </a:prstGeom>
          <a:noFill/>
        </p:spPr>
        <p:txBody>
          <a:bodyPr wrap="square">
            <a:spAutoFit/>
          </a:bodyPr>
          <a:lstStyle/>
          <a:p>
            <a:r>
              <a:rPr lang="en-GB" dirty="0">
                <a:solidFill>
                  <a:srgbClr val="404040"/>
                </a:solidFill>
                <a:latin typeface="Helvetica Neue"/>
              </a:rPr>
              <a:t>=</a:t>
            </a:r>
            <a:endParaRPr lang="de-DE" dirty="0"/>
          </a:p>
        </p:txBody>
      </p:sp>
    </p:spTree>
    <p:extLst>
      <p:ext uri="{BB962C8B-B14F-4D97-AF65-F5344CB8AC3E}">
        <p14:creationId xmlns:p14="http://schemas.microsoft.com/office/powerpoint/2010/main" val="43544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0DE7-103C-481C-B705-E38D82D1A85D}"/>
              </a:ext>
            </a:extLst>
          </p:cNvPr>
          <p:cNvSpPr>
            <a:spLocks noGrp="1"/>
          </p:cNvSpPr>
          <p:nvPr>
            <p:ph type="title"/>
          </p:nvPr>
        </p:nvSpPr>
        <p:spPr/>
        <p:txBody>
          <a:bodyPr>
            <a:noAutofit/>
          </a:bodyPr>
          <a:lstStyle/>
          <a:p>
            <a:r>
              <a:rPr lang="en-GB" sz="3200" b="1" dirty="0">
                <a:latin typeface="Calibri" panose="020F0502020204030204" pitchFamily="34" charset="0"/>
                <a:cs typeface="Calibri" panose="020F0502020204030204" pitchFamily="34" charset="0"/>
              </a:rPr>
              <a:t>List of datasets that can be used for training ASR</a:t>
            </a:r>
            <a:endParaRPr lang="de-DE" sz="3200" b="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1E04CCD-046A-4B20-AD26-F1B304BFB40A}"/>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5" name="Content Placeholder 4">
            <a:extLst>
              <a:ext uri="{FF2B5EF4-FFF2-40B4-BE49-F238E27FC236}">
                <a16:creationId xmlns:a16="http://schemas.microsoft.com/office/drawing/2014/main" id="{BFB630D2-E20C-4C24-81D6-1ADE6E787082}"/>
              </a:ext>
            </a:extLst>
          </p:cNvPr>
          <p:cNvPicPr>
            <a:picLocks noGrp="1" noChangeAspect="1"/>
          </p:cNvPicPr>
          <p:nvPr>
            <p:ph idx="1"/>
          </p:nvPr>
        </p:nvPicPr>
        <p:blipFill rotWithShape="1">
          <a:blip r:embed="rId3"/>
          <a:srcRect l="15974" t="33280" r="13712" b="23045"/>
          <a:stretch/>
        </p:blipFill>
        <p:spPr>
          <a:xfrm>
            <a:off x="838200" y="1545021"/>
            <a:ext cx="10515600" cy="4645572"/>
          </a:xfrm>
        </p:spPr>
      </p:pic>
      <p:sp>
        <p:nvSpPr>
          <p:cNvPr id="7" name="TextBox 6">
            <a:extLst>
              <a:ext uri="{FF2B5EF4-FFF2-40B4-BE49-F238E27FC236}">
                <a16:creationId xmlns:a16="http://schemas.microsoft.com/office/drawing/2014/main" id="{69C2D72C-D9BB-4621-8BA5-9D684EE0DA41}"/>
              </a:ext>
            </a:extLst>
          </p:cNvPr>
          <p:cNvSpPr txBox="1"/>
          <p:nvPr/>
        </p:nvSpPr>
        <p:spPr>
          <a:xfrm>
            <a:off x="1397877" y="6261913"/>
            <a:ext cx="6096000" cy="276999"/>
          </a:xfrm>
          <a:prstGeom prst="rect">
            <a:avLst/>
          </a:prstGeom>
          <a:noFill/>
        </p:spPr>
        <p:txBody>
          <a:bodyPr wrap="square">
            <a:spAutoFit/>
          </a:bodyPr>
          <a:lstStyle/>
          <a:p>
            <a:r>
              <a:rPr lang="de-DE" sz="1200" dirty="0">
                <a:latin typeface="Calibri" panose="020F0502020204030204" pitchFamily="34" charset="0"/>
                <a:cs typeface="Calibri" panose="020F0502020204030204" pitchFamily="34" charset="0"/>
              </a:rPr>
              <a:t>Malik et at., 2021</a:t>
            </a:r>
          </a:p>
        </p:txBody>
      </p:sp>
    </p:spTree>
    <p:extLst>
      <p:ext uri="{BB962C8B-B14F-4D97-AF65-F5344CB8AC3E}">
        <p14:creationId xmlns:p14="http://schemas.microsoft.com/office/powerpoint/2010/main" val="52213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10E6B55-99F0-460A-9AE2-F35E116C18CE}"/>
              </a:ext>
            </a:extLst>
          </p:cNvPr>
          <p:cNvSpPr>
            <a:spLocks noGrp="1"/>
          </p:cNvSpPr>
          <p:nvPr>
            <p:ph type="ctrTitle"/>
          </p:nvPr>
        </p:nvSpPr>
        <p:spPr/>
        <p:txBody>
          <a:bodyPr>
            <a:normAutofit fontScale="90000"/>
          </a:bodyPr>
          <a:lstStyle/>
          <a:p>
            <a:r>
              <a:rPr lang="en-GB" dirty="0"/>
              <a:t>Can computer good at recognizing speech as human?</a:t>
            </a:r>
            <a:endParaRPr lang="de-DE" dirty="0"/>
          </a:p>
        </p:txBody>
      </p:sp>
      <p:sp>
        <p:nvSpPr>
          <p:cNvPr id="4" name="Date Placeholder 3">
            <a:extLst>
              <a:ext uri="{FF2B5EF4-FFF2-40B4-BE49-F238E27FC236}">
                <a16:creationId xmlns:a16="http://schemas.microsoft.com/office/drawing/2014/main" id="{760984FD-1350-4529-8476-E571D6B85C16}"/>
              </a:ext>
            </a:extLst>
          </p:cNvPr>
          <p:cNvSpPr>
            <a:spLocks noGrp="1"/>
          </p:cNvSpPr>
          <p:nvPr>
            <p:ph type="dt" sz="half" idx="4294967295"/>
          </p:nvPr>
        </p:nvSpPr>
        <p:spPr>
          <a:xfrm>
            <a:off x="0" y="201613"/>
            <a:ext cx="2743200" cy="365125"/>
          </a:xfrm>
        </p:spPr>
        <p:txBody>
          <a:bodyPr/>
          <a:lstStyle/>
          <a:p>
            <a:r>
              <a:rPr lang="en-US"/>
              <a:t>9/3/20XX</a:t>
            </a:r>
            <a:endParaRPr lang="en-US" dirty="0"/>
          </a:p>
        </p:txBody>
      </p:sp>
      <p:sp>
        <p:nvSpPr>
          <p:cNvPr id="5" name="Footer Placeholder 4">
            <a:extLst>
              <a:ext uri="{FF2B5EF4-FFF2-40B4-BE49-F238E27FC236}">
                <a16:creationId xmlns:a16="http://schemas.microsoft.com/office/drawing/2014/main" id="{96A49A84-DE76-4A99-BF99-BEBF2F08336E}"/>
              </a:ext>
            </a:extLst>
          </p:cNvPr>
          <p:cNvSpPr>
            <a:spLocks noGrp="1"/>
          </p:cNvSpPr>
          <p:nvPr>
            <p:ph type="ftr" sz="quarter" idx="4294967295"/>
          </p:nvPr>
        </p:nvSpPr>
        <p:spPr>
          <a:xfrm rot="16200000">
            <a:off x="0" y="1938338"/>
            <a:ext cx="2789238" cy="365125"/>
          </a:xfr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6BDCB5F-C3E7-43FC-A1E3-30036C8B172A}"/>
              </a:ext>
            </a:extLst>
          </p:cNvPr>
          <p:cNvSpPr>
            <a:spLocks noGrp="1"/>
          </p:cNvSpPr>
          <p:nvPr>
            <p:ph type="sldNum" sz="quarter" idx="4294967295"/>
          </p:nvPr>
        </p:nvSpPr>
        <p:spPr>
          <a:xfrm>
            <a:off x="9448800" y="201613"/>
            <a:ext cx="2743200" cy="365125"/>
          </a:xfrm>
        </p:spPr>
        <p:txBody>
          <a:bodyPr/>
          <a:lstStyle/>
          <a:p>
            <a:fld id="{D8DA9DAA-006C-4F4B-980E-E3DF019B24E2}" type="slidenum">
              <a:rPr lang="en-US" smtClean="0"/>
              <a:pPr/>
              <a:t>25</a:t>
            </a:fld>
            <a:endParaRPr lang="en-US" dirty="0"/>
          </a:p>
        </p:txBody>
      </p:sp>
    </p:spTree>
    <p:extLst>
      <p:ext uri="{BB962C8B-B14F-4D97-AF65-F5344CB8AC3E}">
        <p14:creationId xmlns:p14="http://schemas.microsoft.com/office/powerpoint/2010/main" val="114646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3C024D-5F73-4B83-90C0-44777EF37CB9}"/>
              </a:ext>
            </a:extLst>
          </p:cNvPr>
          <p:cNvSpPr>
            <a:spLocks noGrp="1"/>
          </p:cNvSpPr>
          <p:nvPr>
            <p:ph type="ctrTitle"/>
          </p:nvPr>
        </p:nvSpPr>
        <p:spPr/>
        <p:txBody>
          <a:bodyPr/>
          <a:lstStyle/>
          <a:p>
            <a:r>
              <a:rPr lang="en-GB" dirty="0"/>
              <a:t>How does human learn? </a:t>
            </a:r>
            <a:endParaRPr lang="de-DE" dirty="0"/>
          </a:p>
        </p:txBody>
      </p:sp>
      <p:sp>
        <p:nvSpPr>
          <p:cNvPr id="6" name="TextBox 5">
            <a:extLst>
              <a:ext uri="{FF2B5EF4-FFF2-40B4-BE49-F238E27FC236}">
                <a16:creationId xmlns:a16="http://schemas.microsoft.com/office/drawing/2014/main" id="{797FAD2D-00D3-42BB-BC40-E1BBEE3AA623}"/>
              </a:ext>
            </a:extLst>
          </p:cNvPr>
          <p:cNvSpPr txBox="1"/>
          <p:nvPr/>
        </p:nvSpPr>
        <p:spPr>
          <a:xfrm>
            <a:off x="8029903" y="5055475"/>
            <a:ext cx="3794235" cy="954107"/>
          </a:xfrm>
          <a:prstGeom prst="rect">
            <a:avLst/>
          </a:prstGeom>
          <a:noFill/>
        </p:spPr>
        <p:txBody>
          <a:bodyPr wrap="square" rtlCol="0">
            <a:spAutoFit/>
          </a:bodyPr>
          <a:lstStyle/>
          <a:p>
            <a:r>
              <a:rPr lang="en-US" sz="2800" dirty="0">
                <a:solidFill>
                  <a:schemeClr val="bg1"/>
                </a:solidFill>
                <a:latin typeface="Calibri" panose="020F0502020204030204" pitchFamily="34" charset="0"/>
                <a:cs typeface="Calibri" panose="020F0502020204030204" pitchFamily="34" charset="0"/>
              </a:rPr>
              <a:t>Thanks to Semi-Supervised Learning</a:t>
            </a:r>
          </a:p>
        </p:txBody>
      </p:sp>
    </p:spTree>
    <p:extLst>
      <p:ext uri="{BB962C8B-B14F-4D97-AF65-F5344CB8AC3E}">
        <p14:creationId xmlns:p14="http://schemas.microsoft.com/office/powerpoint/2010/main" val="5047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3C71-A038-40AE-A4E5-7B9D1B70E5C5}"/>
              </a:ext>
            </a:extLst>
          </p:cNvPr>
          <p:cNvSpPr>
            <a:spLocks noGrp="1"/>
          </p:cNvSpPr>
          <p:nvPr>
            <p:ph type="title"/>
          </p:nvPr>
        </p:nvSpPr>
        <p:spPr/>
        <p:txBody>
          <a:bodyPr/>
          <a:lstStyle/>
          <a:p>
            <a:r>
              <a:rPr lang="en-GB" dirty="0"/>
              <a:t>Why this model (Wav2vec2.0)?</a:t>
            </a:r>
            <a:endParaRPr lang="de-DE" dirty="0"/>
          </a:p>
        </p:txBody>
      </p:sp>
      <p:sp>
        <p:nvSpPr>
          <p:cNvPr id="3" name="Content Placeholder 2">
            <a:extLst>
              <a:ext uri="{FF2B5EF4-FFF2-40B4-BE49-F238E27FC236}">
                <a16:creationId xmlns:a16="http://schemas.microsoft.com/office/drawing/2014/main" id="{549FD76D-338B-4F4E-A768-849D21CA3039}"/>
              </a:ext>
            </a:extLst>
          </p:cNvPr>
          <p:cNvSpPr>
            <a:spLocks noGrp="1"/>
          </p:cNvSpPr>
          <p:nvPr>
            <p:ph idx="1"/>
          </p:nvPr>
        </p:nvSpPr>
        <p:spPr>
          <a:xfrm>
            <a:off x="838199" y="1825624"/>
            <a:ext cx="11017470" cy="4795893"/>
          </a:xfrm>
        </p:spPr>
        <p:txBody>
          <a:bodyPr>
            <a:normAutofit/>
          </a:bodyPr>
          <a:lstStyle/>
          <a:p>
            <a:r>
              <a:rPr lang="en-GB" sz="2400" spc="-5" dirty="0">
                <a:solidFill>
                  <a:srgbClr val="292929"/>
                </a:solidFill>
                <a:effectLst/>
                <a:latin typeface="Calibri" panose="020F0502020204030204" pitchFamily="34" charset="0"/>
                <a:ea typeface="Times New Roman" panose="02020603050405020304" pitchFamily="18" charset="0"/>
                <a:cs typeface="Calibri" panose="020F0502020204030204" pitchFamily="34" charset="0"/>
              </a:rPr>
              <a:t>The idea behind the Wav2vec series is semi supervised learning</a:t>
            </a:r>
            <a:endParaRPr lang="en-GB" sz="11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SOTA models require thousands of hours of transcribed speech</a:t>
            </a:r>
          </a:p>
          <a:p>
            <a:r>
              <a:rPr lang="en-US" sz="2400" dirty="0">
                <a:latin typeface="Calibri" panose="020F0502020204030204" pitchFamily="34" charset="0"/>
                <a:cs typeface="Calibri" panose="020F0502020204030204" pitchFamily="34" charset="0"/>
              </a:rPr>
              <a:t> So many data are not available for the vast majority of the nearly 7,000 languages</a:t>
            </a:r>
          </a:p>
          <a:p>
            <a:r>
              <a:rPr lang="en-US" sz="2400" dirty="0">
                <a:latin typeface="Calibri" panose="020F0502020204030204" pitchFamily="34" charset="0"/>
                <a:cs typeface="Calibri" panose="020F0502020204030204" pitchFamily="34" charset="0"/>
              </a:rPr>
              <a:t>For noncommercial companies its almost impossible to obtain such an amount of data</a:t>
            </a:r>
            <a:endParaRPr lang="de-DE" sz="24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DC827B3-97FC-45B7-A874-0BA5224613D2}"/>
              </a:ext>
            </a:extLst>
          </p:cNvPr>
          <p:cNvSpPr>
            <a:spLocks noGrp="1"/>
          </p:cNvSpPr>
          <p:nvPr>
            <p:ph type="sldNum" sz="quarter" idx="12"/>
          </p:nvPr>
        </p:nvSpPr>
        <p:spPr/>
        <p:txBody>
          <a:bodyPr/>
          <a:lstStyle/>
          <a:p>
            <a:fld id="{D8DA9DAA-006C-4F4B-980E-E3DF019B24E2}" type="slidenum">
              <a:rPr lang="en-US" smtClean="0"/>
              <a:t>27</a:t>
            </a:fld>
            <a:endParaRPr lang="en-US" dirty="0"/>
          </a:p>
        </p:txBody>
      </p:sp>
    </p:spTree>
    <p:extLst>
      <p:ext uri="{BB962C8B-B14F-4D97-AF65-F5344CB8AC3E}">
        <p14:creationId xmlns:p14="http://schemas.microsoft.com/office/powerpoint/2010/main" val="65305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3C71-A038-40AE-A4E5-7B9D1B70E5C5}"/>
              </a:ext>
            </a:extLst>
          </p:cNvPr>
          <p:cNvSpPr>
            <a:spLocks noGrp="1"/>
          </p:cNvSpPr>
          <p:nvPr>
            <p:ph type="title"/>
          </p:nvPr>
        </p:nvSpPr>
        <p:spPr/>
        <p:txBody>
          <a:bodyPr>
            <a:normAutofit/>
          </a:bodyPr>
          <a:lstStyle/>
          <a:p>
            <a:r>
              <a:rPr lang="en-GB" sz="4400" dirty="0">
                <a:latin typeface="Calibri" panose="020F0502020204030204" pitchFamily="34" charset="0"/>
                <a:cs typeface="Calibri" panose="020F0502020204030204" pitchFamily="34" charset="0"/>
              </a:rPr>
              <a:t>Wav2vec2.0</a:t>
            </a:r>
            <a:endParaRPr lang="de-DE" sz="4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49FD76D-338B-4F4E-A768-849D21CA3039}"/>
              </a:ext>
            </a:extLst>
          </p:cNvPr>
          <p:cNvSpPr>
            <a:spLocks noGrp="1"/>
          </p:cNvSpPr>
          <p:nvPr>
            <p:ph idx="1"/>
          </p:nvPr>
        </p:nvSpPr>
        <p:spPr>
          <a:xfrm>
            <a:off x="838199" y="1825624"/>
            <a:ext cx="11017470" cy="4795893"/>
          </a:xfrm>
        </p:spPr>
        <p:txBody>
          <a:bodyPr>
            <a:normAutofit/>
          </a:bodyPr>
          <a:lstStyle/>
          <a:p>
            <a:pPr marL="0" indent="0">
              <a:buNone/>
            </a:pPr>
            <a:r>
              <a:rPr lang="en-US" sz="2000" b="0" i="0" dirty="0">
                <a:solidFill>
                  <a:schemeClr val="tx1">
                    <a:lumMod val="65000"/>
                    <a:lumOff val="35000"/>
                  </a:schemeClr>
                </a:solidFill>
                <a:effectLst/>
                <a:latin typeface="Calibri" panose="020F0502020204030204" pitchFamily="34" charset="0"/>
                <a:cs typeface="Calibri" panose="020F0502020204030204" pitchFamily="34" charset="0"/>
              </a:rPr>
              <a:t>Wav2Vec2 is a </a:t>
            </a:r>
            <a:r>
              <a:rPr lang="en-US" sz="2000" b="1" i="0" dirty="0">
                <a:solidFill>
                  <a:schemeClr val="tx1">
                    <a:lumMod val="65000"/>
                    <a:lumOff val="35000"/>
                  </a:schemeClr>
                </a:solidFill>
                <a:effectLst/>
                <a:latin typeface="Calibri" panose="020F0502020204030204" pitchFamily="34" charset="0"/>
                <a:cs typeface="Calibri" panose="020F0502020204030204" pitchFamily="34" charset="0"/>
              </a:rPr>
              <a:t>pretrained model </a:t>
            </a:r>
            <a:r>
              <a:rPr lang="en-US" sz="2000" b="0" i="0" dirty="0">
                <a:solidFill>
                  <a:schemeClr val="tx1">
                    <a:lumMod val="65000"/>
                    <a:lumOff val="35000"/>
                  </a:schemeClr>
                </a:solidFill>
                <a:effectLst/>
                <a:latin typeface="Calibri" panose="020F0502020204030204" pitchFamily="34" charset="0"/>
                <a:cs typeface="Calibri" panose="020F0502020204030204" pitchFamily="34" charset="0"/>
              </a:rPr>
              <a:t>for Automatic Speech Recognition (ASR) and was released in </a:t>
            </a:r>
            <a:r>
              <a:rPr lang="en-US" sz="2000" b="0" i="0" dirty="0">
                <a:solidFill>
                  <a:schemeClr val="tx1">
                    <a:lumMod val="65000"/>
                    <a:lumOff val="35000"/>
                  </a:schemeClr>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September 2020</a:t>
            </a:r>
            <a:endParaRPr lang="en-US" sz="2000" b="0" i="0" dirty="0">
              <a:solidFill>
                <a:schemeClr val="tx1">
                  <a:lumMod val="65000"/>
                  <a:lumOff val="35000"/>
                </a:schemeClr>
              </a:solidFill>
              <a:effectLst/>
              <a:latin typeface="Calibri" panose="020F0502020204030204" pitchFamily="34" charset="0"/>
              <a:cs typeface="Calibri" panose="020F0502020204030204" pitchFamily="34" charset="0"/>
            </a:endParaRPr>
          </a:p>
          <a:p>
            <a:r>
              <a:rPr lang="en-US" sz="2000" b="0" i="0" dirty="0">
                <a:solidFill>
                  <a:schemeClr val="tx1">
                    <a:lumMod val="65000"/>
                    <a:lumOff val="35000"/>
                  </a:schemeClr>
                </a:solidFill>
                <a:effectLst/>
                <a:latin typeface="Calibri" panose="020F0502020204030204" pitchFamily="34" charset="0"/>
                <a:cs typeface="Calibri" panose="020F0502020204030204" pitchFamily="34" charset="0"/>
              </a:rPr>
              <a:t>For the first time, it has been shown that </a:t>
            </a:r>
            <a:r>
              <a:rPr lang="en-US" sz="2000" b="1" i="0" dirty="0">
                <a:solidFill>
                  <a:schemeClr val="tx1">
                    <a:lumMod val="65000"/>
                    <a:lumOff val="35000"/>
                  </a:schemeClr>
                </a:solidFill>
                <a:effectLst/>
                <a:latin typeface="Calibri" panose="020F0502020204030204" pitchFamily="34" charset="0"/>
                <a:cs typeface="Calibri" panose="020F0502020204030204" pitchFamily="34" charset="0"/>
              </a:rPr>
              <a:t>pretraining, followed by fine-tuning </a:t>
            </a:r>
            <a:r>
              <a:rPr lang="en-US" sz="2000" b="0" i="0" dirty="0">
                <a:solidFill>
                  <a:schemeClr val="tx1">
                    <a:lumMod val="65000"/>
                    <a:lumOff val="35000"/>
                  </a:schemeClr>
                </a:solidFill>
                <a:effectLst/>
                <a:latin typeface="Calibri" panose="020F0502020204030204" pitchFamily="34" charset="0"/>
                <a:cs typeface="Calibri" panose="020F0502020204030204" pitchFamily="34" charset="0"/>
              </a:rPr>
              <a:t>on very little labeled speech data achieves competitive results to state-of-the-art ASR systems.</a:t>
            </a:r>
          </a:p>
          <a:p>
            <a:r>
              <a:rPr lang="en-US" sz="2000" b="0" i="0" dirty="0">
                <a:solidFill>
                  <a:schemeClr val="tx1">
                    <a:lumMod val="65000"/>
                    <a:lumOff val="35000"/>
                  </a:schemeClr>
                </a:solidFill>
                <a:effectLst/>
                <a:latin typeface="Calibri" panose="020F0502020204030204" pitchFamily="34" charset="0"/>
                <a:cs typeface="Calibri" panose="020F0502020204030204" pitchFamily="34" charset="0"/>
              </a:rPr>
              <a:t>With just one hour of labeled training data, it outperforms the previous state of the art— using 100 times less labeled data.</a:t>
            </a:r>
            <a:endParaRPr lang="en-US" sz="2000" dirty="0">
              <a:solidFill>
                <a:schemeClr val="tx1">
                  <a:lumMod val="65000"/>
                  <a:lumOff val="35000"/>
                </a:schemeClr>
              </a:solidFill>
              <a:latin typeface="Calibri" panose="020F0502020204030204" pitchFamily="34" charset="0"/>
              <a:cs typeface="Calibri" panose="020F0502020204030204" pitchFamily="34" charset="0"/>
            </a:endParaRPr>
          </a:p>
          <a:p>
            <a:pPr marL="0" indent="0">
              <a:buNone/>
            </a:pPr>
            <a:endParaRPr lang="de-DE" sz="20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DC827B3-97FC-45B7-A874-0BA5224613D2}"/>
              </a:ext>
            </a:extLst>
          </p:cNvPr>
          <p:cNvSpPr>
            <a:spLocks noGrp="1"/>
          </p:cNvSpPr>
          <p:nvPr>
            <p:ph type="sldNum" sz="quarter" idx="12"/>
          </p:nvPr>
        </p:nvSpPr>
        <p:spPr/>
        <p:txBody>
          <a:bodyPr/>
          <a:lstStyle/>
          <a:p>
            <a:fld id="{D8DA9DAA-006C-4F4B-980E-E3DF019B24E2}" type="slidenum">
              <a:rPr lang="en-US" smtClean="0"/>
              <a:t>28</a:t>
            </a:fld>
            <a:endParaRPr lang="en-US" dirty="0"/>
          </a:p>
        </p:txBody>
      </p:sp>
    </p:spTree>
    <p:extLst>
      <p:ext uri="{BB962C8B-B14F-4D97-AF65-F5344CB8AC3E}">
        <p14:creationId xmlns:p14="http://schemas.microsoft.com/office/powerpoint/2010/main" val="2140300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46F625-6836-4F91-9AA9-F928DE3D89B3}"/>
              </a:ext>
            </a:extLst>
          </p:cNvPr>
          <p:cNvSpPr>
            <a:spLocks noGrp="1"/>
          </p:cNvSpPr>
          <p:nvPr>
            <p:ph type="sldNum" sz="quarter" idx="12"/>
          </p:nvPr>
        </p:nvSpPr>
        <p:spPr/>
        <p:txBody>
          <a:bodyPr/>
          <a:lstStyle/>
          <a:p>
            <a:fld id="{D8DA9DAA-006C-4F4B-980E-E3DF019B24E2}" type="slidenum">
              <a:rPr lang="en-US" smtClean="0"/>
              <a:t>29</a:t>
            </a:fld>
            <a:endParaRPr lang="en-US" dirty="0"/>
          </a:p>
        </p:txBody>
      </p:sp>
      <p:pic>
        <p:nvPicPr>
          <p:cNvPr id="5" name="Content Placeholder 4">
            <a:extLst>
              <a:ext uri="{FF2B5EF4-FFF2-40B4-BE49-F238E27FC236}">
                <a16:creationId xmlns:a16="http://schemas.microsoft.com/office/drawing/2014/main" id="{627A0B60-15D9-4287-B1A0-48B86C3A1AAD}"/>
              </a:ext>
            </a:extLst>
          </p:cNvPr>
          <p:cNvPicPr>
            <a:picLocks noGrp="1" noChangeAspect="1"/>
          </p:cNvPicPr>
          <p:nvPr>
            <p:ph idx="1"/>
          </p:nvPr>
        </p:nvPicPr>
        <p:blipFill>
          <a:blip r:embed="rId3"/>
          <a:stretch>
            <a:fillRect/>
          </a:stretch>
        </p:blipFill>
        <p:spPr>
          <a:xfrm>
            <a:off x="754118" y="304361"/>
            <a:ext cx="11025070" cy="6417113"/>
          </a:xfrm>
          <a:prstGeom prst="rect">
            <a:avLst/>
          </a:prstGeom>
        </p:spPr>
      </p:pic>
    </p:spTree>
    <p:extLst>
      <p:ext uri="{BB962C8B-B14F-4D97-AF65-F5344CB8AC3E}">
        <p14:creationId xmlns:p14="http://schemas.microsoft.com/office/powerpoint/2010/main" val="36119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1BC9-F104-4E56-8E6C-0568F3BBB490}"/>
              </a:ext>
            </a:extLst>
          </p:cNvPr>
          <p:cNvSpPr>
            <a:spLocks noGrp="1"/>
          </p:cNvSpPr>
          <p:nvPr>
            <p:ph type="title"/>
          </p:nvPr>
        </p:nvSpPr>
        <p:spPr/>
        <p:txBody>
          <a:bodyPr>
            <a:noAutofit/>
          </a:bodyPr>
          <a:lstStyle/>
          <a:p>
            <a:r>
              <a:rPr lang="en-GB" sz="3200" b="1" dirty="0"/>
              <a:t>What we expect from Speech recognition systems?</a:t>
            </a:r>
            <a:endParaRPr lang="de-DE" sz="3200" b="1" dirty="0"/>
          </a:p>
        </p:txBody>
      </p:sp>
      <p:sp>
        <p:nvSpPr>
          <p:cNvPr id="3" name="Content Placeholder 2">
            <a:extLst>
              <a:ext uri="{FF2B5EF4-FFF2-40B4-BE49-F238E27FC236}">
                <a16:creationId xmlns:a16="http://schemas.microsoft.com/office/drawing/2014/main" id="{FB4EF2E4-B896-4E19-B5E4-A54387855727}"/>
              </a:ext>
            </a:extLst>
          </p:cNvPr>
          <p:cNvSpPr>
            <a:spLocks noGrp="1"/>
          </p:cNvSpPr>
          <p:nvPr>
            <p:ph idx="1"/>
          </p:nvPr>
        </p:nvSpPr>
        <p:spPr>
          <a:xfrm>
            <a:off x="838200" y="1836135"/>
            <a:ext cx="10515600" cy="4351338"/>
          </a:xfrm>
        </p:spPr>
        <p:txBody>
          <a:bodyPr/>
          <a:lstStyle/>
          <a:p>
            <a:r>
              <a:rPr lang="de-DE" i="0" dirty="0">
                <a:solidFill>
                  <a:srgbClr val="212121"/>
                </a:solidFill>
                <a:effectLst/>
                <a:latin typeface="Calibri" panose="020F0502020204030204" pitchFamily="34" charset="0"/>
                <a:cs typeface="Calibri" panose="020F0502020204030204" pitchFamily="34" charset="0"/>
              </a:rPr>
              <a:t>Global </a:t>
            </a:r>
            <a:r>
              <a:rPr lang="de-DE" i="0" dirty="0" err="1">
                <a:solidFill>
                  <a:srgbClr val="212121"/>
                </a:solidFill>
                <a:effectLst/>
                <a:latin typeface="Calibri" panose="020F0502020204030204" pitchFamily="34" charset="0"/>
                <a:cs typeface="Calibri" panose="020F0502020204030204" pitchFamily="34" charset="0"/>
              </a:rPr>
              <a:t>Vocabulary</a:t>
            </a:r>
            <a:endParaRPr lang="de-DE" dirty="0">
              <a:solidFill>
                <a:srgbClr val="212121"/>
              </a:solidFill>
              <a:latin typeface="Calibri" panose="020F0502020204030204" pitchFamily="34" charset="0"/>
              <a:cs typeface="Calibri" panose="020F0502020204030204" pitchFamily="34" charset="0"/>
            </a:endParaRPr>
          </a:p>
          <a:p>
            <a:r>
              <a:rPr lang="de-DE" i="0" dirty="0">
                <a:solidFill>
                  <a:srgbClr val="212121"/>
                </a:solidFill>
                <a:effectLst/>
                <a:latin typeface="Calibri" panose="020F0502020204030204" pitchFamily="34" charset="0"/>
                <a:cs typeface="Calibri" panose="020F0502020204030204" pitchFamily="34" charset="0"/>
              </a:rPr>
              <a:t>Noise </a:t>
            </a:r>
            <a:r>
              <a:rPr lang="de-DE" i="0" dirty="0" err="1">
                <a:solidFill>
                  <a:srgbClr val="212121"/>
                </a:solidFill>
                <a:effectLst/>
                <a:latin typeface="Calibri" panose="020F0502020204030204" pitchFamily="34" charset="0"/>
                <a:cs typeface="Calibri" panose="020F0502020204030204" pitchFamily="34" charset="0"/>
              </a:rPr>
              <a:t>Robustness</a:t>
            </a:r>
            <a:endParaRPr lang="en-US" dirty="0">
              <a:solidFill>
                <a:srgbClr val="212121"/>
              </a:solidFill>
              <a:latin typeface="Calibri" panose="020F0502020204030204" pitchFamily="34" charset="0"/>
              <a:cs typeface="Calibri" panose="020F0502020204030204" pitchFamily="34" charset="0"/>
            </a:endParaRPr>
          </a:p>
          <a:p>
            <a:r>
              <a:rPr lang="de-DE" i="0" dirty="0" err="1">
                <a:solidFill>
                  <a:srgbClr val="212121"/>
                </a:solidFill>
                <a:effectLst/>
                <a:latin typeface="Calibri" panose="020F0502020204030204" pitchFamily="34" charset="0"/>
                <a:cs typeface="Calibri" panose="020F0502020204030204" pitchFamily="34" charset="0"/>
              </a:rPr>
              <a:t>Automatic</a:t>
            </a:r>
            <a:r>
              <a:rPr lang="de-DE" i="0" dirty="0">
                <a:solidFill>
                  <a:srgbClr val="212121"/>
                </a:solidFill>
                <a:effectLst/>
                <a:latin typeface="Calibri" panose="020F0502020204030204" pitchFamily="34" charset="0"/>
                <a:cs typeface="Calibri" panose="020F0502020204030204" pitchFamily="34" charset="0"/>
              </a:rPr>
              <a:t> </a:t>
            </a:r>
            <a:r>
              <a:rPr lang="de-DE" i="0" dirty="0" err="1">
                <a:solidFill>
                  <a:srgbClr val="212121"/>
                </a:solidFill>
                <a:effectLst/>
                <a:latin typeface="Calibri" panose="020F0502020204030204" pitchFamily="34" charset="0"/>
                <a:cs typeface="Calibri" panose="020F0502020204030204" pitchFamily="34" charset="0"/>
              </a:rPr>
              <a:t>Punctuation</a:t>
            </a:r>
            <a:endParaRPr lang="de-DE" i="0" dirty="0">
              <a:solidFill>
                <a:srgbClr val="212121"/>
              </a:solidFill>
              <a:effectLst/>
              <a:latin typeface="Calibri" panose="020F0502020204030204" pitchFamily="34" charset="0"/>
              <a:cs typeface="Calibri" panose="020F0502020204030204" pitchFamily="34" charset="0"/>
            </a:endParaRPr>
          </a:p>
          <a:p>
            <a:r>
              <a:rPr lang="de-DE" dirty="0" err="1">
                <a:solidFill>
                  <a:srgbClr val="212121"/>
                </a:solidFill>
                <a:latin typeface="Calibri" panose="020F0502020204030204" pitchFamily="34" charset="0"/>
                <a:cs typeface="Calibri" panose="020F0502020204030204" pitchFamily="34" charset="0"/>
              </a:rPr>
              <a:t>Accuracy</a:t>
            </a:r>
            <a:r>
              <a:rPr lang="de-DE" dirty="0">
                <a:solidFill>
                  <a:srgbClr val="212121"/>
                </a:solidFill>
                <a:latin typeface="Calibri" panose="020F0502020204030204" pitchFamily="34" charset="0"/>
                <a:cs typeface="Calibri" panose="020F0502020204030204" pitchFamily="34" charset="0"/>
              </a:rPr>
              <a:t>  </a:t>
            </a:r>
            <a:endParaRPr lang="de-DE"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CDEA986-F419-44D8-9D94-86C38FAD9F97}"/>
              </a:ext>
            </a:extLst>
          </p:cNvPr>
          <p:cNvSpPr>
            <a:spLocks noGrp="1"/>
          </p:cNvSpPr>
          <p:nvPr>
            <p:ph type="sldNum" sz="quarter" idx="12"/>
          </p:nvPr>
        </p:nvSpPr>
        <p:spPr/>
        <p:txBody>
          <a:bodyPr/>
          <a:lstStyle/>
          <a:p>
            <a:fld id="{D8DA9DAA-006C-4F4B-980E-E3DF019B24E2}" type="slidenum">
              <a:rPr lang="en-US" smtClean="0"/>
              <a:t>3</a:t>
            </a:fld>
            <a:endParaRPr lang="en-US" dirty="0"/>
          </a:p>
        </p:txBody>
      </p:sp>
    </p:spTree>
    <p:extLst>
      <p:ext uri="{BB962C8B-B14F-4D97-AF65-F5344CB8AC3E}">
        <p14:creationId xmlns:p14="http://schemas.microsoft.com/office/powerpoint/2010/main" val="2781585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5661B-B9E5-4F4E-BE19-9EAC94D4AAD9}"/>
              </a:ext>
            </a:extLst>
          </p:cNvPr>
          <p:cNvSpPr>
            <a:spLocks noGrp="1"/>
          </p:cNvSpPr>
          <p:nvPr>
            <p:ph type="dt" sz="half" idx="10"/>
          </p:nvPr>
        </p:nvSpPr>
        <p:spPr/>
        <p:txBody>
          <a:bodyPr/>
          <a:lstStyle/>
          <a:p>
            <a:r>
              <a:rPr lang="en-US"/>
              <a:t>9/3/20XX</a:t>
            </a:r>
            <a:endParaRPr lang="en-US" dirty="0"/>
          </a:p>
        </p:txBody>
      </p:sp>
      <p:sp>
        <p:nvSpPr>
          <p:cNvPr id="4" name="Slide Number Placeholder 3">
            <a:extLst>
              <a:ext uri="{FF2B5EF4-FFF2-40B4-BE49-F238E27FC236}">
                <a16:creationId xmlns:a16="http://schemas.microsoft.com/office/drawing/2014/main" id="{D579E571-9CDD-4CDE-8052-CDBD216A1E6A}"/>
              </a:ext>
            </a:extLst>
          </p:cNvPr>
          <p:cNvSpPr>
            <a:spLocks noGrp="1"/>
          </p:cNvSpPr>
          <p:nvPr>
            <p:ph type="sldNum" sz="quarter" idx="12"/>
          </p:nvPr>
        </p:nvSpPr>
        <p:spPr/>
        <p:txBody>
          <a:bodyPr/>
          <a:lstStyle/>
          <a:p>
            <a:fld id="{D8DA9DAA-006C-4F4B-980E-E3DF019B24E2}" type="slidenum">
              <a:rPr lang="en-US" smtClean="0"/>
              <a:t>30</a:t>
            </a:fld>
            <a:endParaRPr lang="en-US" dirty="0"/>
          </a:p>
        </p:txBody>
      </p:sp>
      <p:pic>
        <p:nvPicPr>
          <p:cNvPr id="6" name="Picture 5">
            <a:extLst>
              <a:ext uri="{FF2B5EF4-FFF2-40B4-BE49-F238E27FC236}">
                <a16:creationId xmlns:a16="http://schemas.microsoft.com/office/drawing/2014/main" id="{2882C0FA-5471-4A82-B92D-2DFA3DBE080F}"/>
              </a:ext>
            </a:extLst>
          </p:cNvPr>
          <p:cNvPicPr>
            <a:picLocks noChangeAspect="1"/>
          </p:cNvPicPr>
          <p:nvPr/>
        </p:nvPicPr>
        <p:blipFill rotWithShape="1">
          <a:blip r:embed="rId3"/>
          <a:srcRect l="6875" t="37241" r="42328" b="13870"/>
          <a:stretch/>
        </p:blipFill>
        <p:spPr>
          <a:xfrm>
            <a:off x="838200" y="523572"/>
            <a:ext cx="10733690" cy="5810856"/>
          </a:xfrm>
          <a:prstGeom prst="rect">
            <a:avLst/>
          </a:prstGeom>
        </p:spPr>
      </p:pic>
      <p:sp>
        <p:nvSpPr>
          <p:cNvPr id="7" name="TextBox 6">
            <a:extLst>
              <a:ext uri="{FF2B5EF4-FFF2-40B4-BE49-F238E27FC236}">
                <a16:creationId xmlns:a16="http://schemas.microsoft.com/office/drawing/2014/main" id="{AC73FEC9-3A9D-4DB9-B303-2211D9581394}"/>
              </a:ext>
            </a:extLst>
          </p:cNvPr>
          <p:cNvSpPr txBox="1"/>
          <p:nvPr/>
        </p:nvSpPr>
        <p:spPr>
          <a:xfrm>
            <a:off x="3888828" y="6415801"/>
            <a:ext cx="5660524" cy="246221"/>
          </a:xfrm>
          <a:prstGeom prst="rect">
            <a:avLst/>
          </a:prstGeom>
          <a:noFill/>
        </p:spPr>
        <p:txBody>
          <a:bodyPr wrap="none" rtlCol="0">
            <a:spAutoFit/>
          </a:bodyPr>
          <a:lstStyle/>
          <a:p>
            <a:r>
              <a:rPr lang="de-DE" sz="1000" dirty="0"/>
              <a:t>https://ai.facebook.com/blog/wav2vec-20-learning-the-structure-of-speech-from-raw-audio/</a:t>
            </a:r>
          </a:p>
        </p:txBody>
      </p:sp>
    </p:spTree>
    <p:extLst>
      <p:ext uri="{BB962C8B-B14F-4D97-AF65-F5344CB8AC3E}">
        <p14:creationId xmlns:p14="http://schemas.microsoft.com/office/powerpoint/2010/main" val="89926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902E-30D1-4034-A862-F6D322FC535B}"/>
              </a:ext>
            </a:extLst>
          </p:cNvPr>
          <p:cNvSpPr>
            <a:spLocks noGrp="1"/>
          </p:cNvSpPr>
          <p:nvPr>
            <p:ph type="title"/>
          </p:nvPr>
        </p:nvSpPr>
        <p:spPr>
          <a:xfrm>
            <a:off x="838200" y="365125"/>
            <a:ext cx="10515600" cy="693231"/>
          </a:xfrm>
        </p:spPr>
        <p:txBody>
          <a:bodyPr>
            <a:normAutofit fontScale="90000"/>
          </a:bodyPr>
          <a:lstStyle/>
          <a:p>
            <a:r>
              <a:rPr lang="en-GB" dirty="0"/>
              <a:t>Speech Recognition Errors</a:t>
            </a:r>
            <a:endParaRPr lang="de-DE" dirty="0"/>
          </a:p>
        </p:txBody>
      </p:sp>
      <p:pic>
        <p:nvPicPr>
          <p:cNvPr id="6" name="Content Placeholder 5">
            <a:extLst>
              <a:ext uri="{FF2B5EF4-FFF2-40B4-BE49-F238E27FC236}">
                <a16:creationId xmlns:a16="http://schemas.microsoft.com/office/drawing/2014/main" id="{695D8858-9418-433D-BF5B-EB4A251D2D83}"/>
              </a:ext>
            </a:extLst>
          </p:cNvPr>
          <p:cNvPicPr>
            <a:picLocks noGrp="1" noChangeAspect="1"/>
          </p:cNvPicPr>
          <p:nvPr>
            <p:ph idx="1"/>
          </p:nvPr>
        </p:nvPicPr>
        <p:blipFill rotWithShape="1">
          <a:blip r:embed="rId3"/>
          <a:srcRect l="12229" t="12875" r="10597" b="7175"/>
          <a:stretch/>
        </p:blipFill>
        <p:spPr>
          <a:xfrm>
            <a:off x="729155" y="1166646"/>
            <a:ext cx="10733690" cy="5446539"/>
          </a:xfrm>
        </p:spPr>
      </p:pic>
      <p:sp>
        <p:nvSpPr>
          <p:cNvPr id="4" name="Slide Number Placeholder 3">
            <a:extLst>
              <a:ext uri="{FF2B5EF4-FFF2-40B4-BE49-F238E27FC236}">
                <a16:creationId xmlns:a16="http://schemas.microsoft.com/office/drawing/2014/main" id="{B091BD60-FDCD-4F42-B3D0-BFE8263DEBA2}"/>
              </a:ext>
            </a:extLst>
          </p:cNvPr>
          <p:cNvSpPr>
            <a:spLocks noGrp="1"/>
          </p:cNvSpPr>
          <p:nvPr>
            <p:ph type="sldNum" sz="quarter" idx="12"/>
          </p:nvPr>
        </p:nvSpPr>
        <p:spPr/>
        <p:txBody>
          <a:bodyPr/>
          <a:lstStyle/>
          <a:p>
            <a:fld id="{D8DA9DAA-006C-4F4B-980E-E3DF019B24E2}" type="slidenum">
              <a:rPr lang="en-US" smtClean="0"/>
              <a:t>31</a:t>
            </a:fld>
            <a:endParaRPr lang="en-US" dirty="0"/>
          </a:p>
        </p:txBody>
      </p:sp>
    </p:spTree>
    <p:extLst>
      <p:ext uri="{BB962C8B-B14F-4D97-AF65-F5344CB8AC3E}">
        <p14:creationId xmlns:p14="http://schemas.microsoft.com/office/powerpoint/2010/main" val="225729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5F97-FE6A-4E64-B84C-6BBF241A0B5B}"/>
              </a:ext>
            </a:extLst>
          </p:cNvPr>
          <p:cNvSpPr>
            <a:spLocks noGrp="1"/>
          </p:cNvSpPr>
          <p:nvPr>
            <p:ph idx="1"/>
          </p:nvPr>
        </p:nvSpPr>
        <p:spPr/>
        <p:txBody>
          <a:bodyPr/>
          <a:lstStyle/>
          <a:p>
            <a:endParaRPr lang="de-DE"/>
          </a:p>
        </p:txBody>
      </p:sp>
      <p:sp>
        <p:nvSpPr>
          <p:cNvPr id="4" name="Slide Number Placeholder 3">
            <a:extLst>
              <a:ext uri="{FF2B5EF4-FFF2-40B4-BE49-F238E27FC236}">
                <a16:creationId xmlns:a16="http://schemas.microsoft.com/office/drawing/2014/main" id="{8564FCCF-8386-419A-9E2F-6576985B0EF3}"/>
              </a:ext>
            </a:extLst>
          </p:cNvPr>
          <p:cNvSpPr>
            <a:spLocks noGrp="1"/>
          </p:cNvSpPr>
          <p:nvPr>
            <p:ph type="sldNum" sz="quarter" idx="12"/>
          </p:nvPr>
        </p:nvSpPr>
        <p:spPr/>
        <p:txBody>
          <a:bodyPr/>
          <a:lstStyle/>
          <a:p>
            <a:fld id="{D8DA9DAA-006C-4F4B-980E-E3DF019B24E2}" type="slidenum">
              <a:rPr lang="en-US" smtClean="0"/>
              <a:t>32</a:t>
            </a:fld>
            <a:endParaRPr lang="en-US" dirty="0"/>
          </a:p>
        </p:txBody>
      </p:sp>
      <p:pic>
        <p:nvPicPr>
          <p:cNvPr id="6" name="Picture 5">
            <a:extLst>
              <a:ext uri="{FF2B5EF4-FFF2-40B4-BE49-F238E27FC236}">
                <a16:creationId xmlns:a16="http://schemas.microsoft.com/office/drawing/2014/main" id="{861A401E-E511-40CD-BC62-EE5275ED066D}"/>
              </a:ext>
            </a:extLst>
          </p:cNvPr>
          <p:cNvPicPr>
            <a:picLocks noChangeAspect="1"/>
          </p:cNvPicPr>
          <p:nvPr/>
        </p:nvPicPr>
        <p:blipFill rotWithShape="1">
          <a:blip r:embed="rId3"/>
          <a:srcRect l="14736" t="13191" r="13880" b="7237"/>
          <a:stretch/>
        </p:blipFill>
        <p:spPr>
          <a:xfrm>
            <a:off x="788276" y="433387"/>
            <a:ext cx="10615448" cy="5991225"/>
          </a:xfrm>
          <a:prstGeom prst="rect">
            <a:avLst/>
          </a:prstGeom>
        </p:spPr>
      </p:pic>
    </p:spTree>
    <p:extLst>
      <p:ext uri="{BB962C8B-B14F-4D97-AF65-F5344CB8AC3E}">
        <p14:creationId xmlns:p14="http://schemas.microsoft.com/office/powerpoint/2010/main" val="3779799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30AF-B3BF-4AEC-BE81-D42D836591C8}"/>
              </a:ext>
            </a:extLst>
          </p:cNvPr>
          <p:cNvSpPr>
            <a:spLocks noGrp="1"/>
          </p:cNvSpPr>
          <p:nvPr>
            <p:ph type="title"/>
          </p:nvPr>
        </p:nvSpPr>
        <p:spPr>
          <a:xfrm>
            <a:off x="838200" y="365126"/>
            <a:ext cx="10515600" cy="531292"/>
          </a:xfrm>
        </p:spPr>
        <p:txBody>
          <a:bodyPr>
            <a:noAutofit/>
          </a:bodyPr>
          <a:lstStyle/>
          <a:p>
            <a:r>
              <a:rPr lang="en-GB" sz="3200" i="1" dirty="0"/>
              <a:t>Transcription Errors</a:t>
            </a:r>
            <a:endParaRPr lang="de-DE" sz="3200" i="1" dirty="0"/>
          </a:p>
        </p:txBody>
      </p:sp>
      <p:sp>
        <p:nvSpPr>
          <p:cNvPr id="4" name="Slide Number Placeholder 3">
            <a:extLst>
              <a:ext uri="{FF2B5EF4-FFF2-40B4-BE49-F238E27FC236}">
                <a16:creationId xmlns:a16="http://schemas.microsoft.com/office/drawing/2014/main" id="{E21B4D40-F91B-4A50-8474-C11B87121F6A}"/>
              </a:ext>
            </a:extLst>
          </p:cNvPr>
          <p:cNvSpPr>
            <a:spLocks noGrp="1"/>
          </p:cNvSpPr>
          <p:nvPr>
            <p:ph type="sldNum" sz="quarter" idx="12"/>
          </p:nvPr>
        </p:nvSpPr>
        <p:spPr/>
        <p:txBody>
          <a:bodyPr/>
          <a:lstStyle/>
          <a:p>
            <a:fld id="{D8DA9DAA-006C-4F4B-980E-E3DF019B24E2}" type="slidenum">
              <a:rPr lang="en-US" smtClean="0"/>
              <a:t>33</a:t>
            </a:fld>
            <a:endParaRPr lang="en-US" dirty="0"/>
          </a:p>
        </p:txBody>
      </p:sp>
      <p:pic>
        <p:nvPicPr>
          <p:cNvPr id="10" name="Content Placeholder 9">
            <a:extLst>
              <a:ext uri="{FF2B5EF4-FFF2-40B4-BE49-F238E27FC236}">
                <a16:creationId xmlns:a16="http://schemas.microsoft.com/office/drawing/2014/main" id="{302177FB-D1A1-468F-BD26-50C816C8F761}"/>
              </a:ext>
            </a:extLst>
          </p:cNvPr>
          <p:cNvPicPr>
            <a:picLocks noGrp="1" noChangeAspect="1"/>
          </p:cNvPicPr>
          <p:nvPr>
            <p:ph idx="1"/>
          </p:nvPr>
        </p:nvPicPr>
        <p:blipFill rotWithShape="1">
          <a:blip r:embed="rId3"/>
          <a:srcRect l="16712" t="16843" r="13859" b="9832"/>
          <a:stretch/>
        </p:blipFill>
        <p:spPr>
          <a:xfrm>
            <a:off x="754117" y="1072054"/>
            <a:ext cx="10796752" cy="5517931"/>
          </a:xfrm>
        </p:spPr>
      </p:pic>
    </p:spTree>
    <p:extLst>
      <p:ext uri="{BB962C8B-B14F-4D97-AF65-F5344CB8AC3E}">
        <p14:creationId xmlns:p14="http://schemas.microsoft.com/office/powerpoint/2010/main" val="63400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FDDFF4-3FAA-4747-BC38-40D00AAFB376}"/>
              </a:ext>
            </a:extLst>
          </p:cNvPr>
          <p:cNvSpPr>
            <a:spLocks noGrp="1"/>
          </p:cNvSpPr>
          <p:nvPr>
            <p:ph type="title"/>
          </p:nvPr>
        </p:nvSpPr>
        <p:spPr>
          <a:xfrm>
            <a:off x="838200" y="365125"/>
            <a:ext cx="10515600" cy="980199"/>
          </a:xfrm>
        </p:spPr>
        <p:txBody>
          <a:bodyPr>
            <a:noAutofit/>
          </a:bodyPr>
          <a:lstStyle/>
          <a:p>
            <a:r>
              <a:rPr lang="en-GB" sz="4400" dirty="0"/>
              <a:t>Wav2vec 2.0 </a:t>
            </a:r>
            <a:r>
              <a:rPr lang="en-GB" sz="4400" dirty="0" err="1"/>
              <a:t>Pre-training+Self-Training</a:t>
            </a:r>
            <a:endParaRPr lang="de-DE" sz="4400" dirty="0"/>
          </a:p>
        </p:txBody>
      </p:sp>
      <p:sp>
        <p:nvSpPr>
          <p:cNvPr id="4" name="Slide Number Placeholder 3">
            <a:extLst>
              <a:ext uri="{FF2B5EF4-FFF2-40B4-BE49-F238E27FC236}">
                <a16:creationId xmlns:a16="http://schemas.microsoft.com/office/drawing/2014/main" id="{A35F2814-7C85-44BD-A8F3-4F2A9167088D}"/>
              </a:ext>
            </a:extLst>
          </p:cNvPr>
          <p:cNvSpPr>
            <a:spLocks noGrp="1"/>
          </p:cNvSpPr>
          <p:nvPr>
            <p:ph type="sldNum" sz="quarter" idx="12"/>
          </p:nvPr>
        </p:nvSpPr>
        <p:spPr/>
        <p:txBody>
          <a:bodyPr/>
          <a:lstStyle/>
          <a:p>
            <a:fld id="{D8DA9DAA-006C-4F4B-980E-E3DF019B24E2}" type="slidenum">
              <a:rPr lang="en-US" smtClean="0"/>
              <a:t>34</a:t>
            </a:fld>
            <a:endParaRPr lang="en-US" dirty="0"/>
          </a:p>
        </p:txBody>
      </p:sp>
      <p:sp>
        <p:nvSpPr>
          <p:cNvPr id="2" name="Date Placeholder 1">
            <a:extLst>
              <a:ext uri="{FF2B5EF4-FFF2-40B4-BE49-F238E27FC236}">
                <a16:creationId xmlns:a16="http://schemas.microsoft.com/office/drawing/2014/main" id="{1B7630D0-062E-44EB-B9ED-1A28D6C5855A}"/>
              </a:ext>
            </a:extLst>
          </p:cNvPr>
          <p:cNvSpPr>
            <a:spLocks noGrp="1"/>
          </p:cNvSpPr>
          <p:nvPr>
            <p:ph type="dt" sz="half" idx="4294967295"/>
          </p:nvPr>
        </p:nvSpPr>
        <p:spPr>
          <a:xfrm>
            <a:off x="0" y="6356350"/>
            <a:ext cx="2743200" cy="365125"/>
          </a:xfrm>
        </p:spPr>
        <p:txBody>
          <a:bodyPr/>
          <a:lstStyle/>
          <a:p>
            <a:r>
              <a:rPr lang="en-US"/>
              <a:t>9/3/20XX</a:t>
            </a:r>
            <a:endParaRPr lang="en-US" dirty="0"/>
          </a:p>
        </p:txBody>
      </p:sp>
      <p:sp>
        <p:nvSpPr>
          <p:cNvPr id="3" name="Footer Placeholder 2">
            <a:extLst>
              <a:ext uri="{FF2B5EF4-FFF2-40B4-BE49-F238E27FC236}">
                <a16:creationId xmlns:a16="http://schemas.microsoft.com/office/drawing/2014/main" id="{8AA576DF-0F69-4246-9C9D-F170995A43E0}"/>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pic>
        <p:nvPicPr>
          <p:cNvPr id="8" name="Content Placeholder 7">
            <a:extLst>
              <a:ext uri="{FF2B5EF4-FFF2-40B4-BE49-F238E27FC236}">
                <a16:creationId xmlns:a16="http://schemas.microsoft.com/office/drawing/2014/main" id="{65096E40-DA25-48C0-9DE0-918486BDE62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92966" y="1448456"/>
            <a:ext cx="3260834" cy="4907893"/>
          </a:xfrm>
          <a:prstGeom prst="rect">
            <a:avLst/>
          </a:prstGeom>
          <a:noFill/>
          <a:ln>
            <a:noFill/>
          </a:ln>
        </p:spPr>
      </p:pic>
      <p:pic>
        <p:nvPicPr>
          <p:cNvPr id="9" name="Picture 8">
            <a:extLst>
              <a:ext uri="{FF2B5EF4-FFF2-40B4-BE49-F238E27FC236}">
                <a16:creationId xmlns:a16="http://schemas.microsoft.com/office/drawing/2014/main" id="{68ECFBEA-3F5C-4E6B-87B8-FFF51189B9D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345325"/>
            <a:ext cx="7254766" cy="5011024"/>
          </a:xfrm>
          <a:prstGeom prst="rect">
            <a:avLst/>
          </a:prstGeom>
          <a:noFill/>
          <a:ln>
            <a:noFill/>
          </a:ln>
        </p:spPr>
      </p:pic>
    </p:spTree>
    <p:extLst>
      <p:ext uri="{BB962C8B-B14F-4D97-AF65-F5344CB8AC3E}">
        <p14:creationId xmlns:p14="http://schemas.microsoft.com/office/powerpoint/2010/main" val="233985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CA5DB4-DEFC-4D17-BC8D-2D0641076A28}"/>
              </a:ext>
            </a:extLst>
          </p:cNvPr>
          <p:cNvSpPr>
            <a:spLocks noGrp="1"/>
          </p:cNvSpPr>
          <p:nvPr>
            <p:ph type="sldNum" sz="quarter" idx="12"/>
          </p:nvPr>
        </p:nvSpPr>
        <p:spPr/>
        <p:txBody>
          <a:bodyPr/>
          <a:lstStyle/>
          <a:p>
            <a:fld id="{D8DA9DAA-006C-4F4B-980E-E3DF019B24E2}" type="slidenum">
              <a:rPr lang="en-US" smtClean="0"/>
              <a:t>35</a:t>
            </a:fld>
            <a:endParaRPr lang="en-US" dirty="0"/>
          </a:p>
        </p:txBody>
      </p:sp>
      <p:pic>
        <p:nvPicPr>
          <p:cNvPr id="12" name="Picture 11">
            <a:extLst>
              <a:ext uri="{FF2B5EF4-FFF2-40B4-BE49-F238E27FC236}">
                <a16:creationId xmlns:a16="http://schemas.microsoft.com/office/drawing/2014/main" id="{CC637654-FED3-43C5-BA10-ABEB2C770D41}"/>
              </a:ext>
            </a:extLst>
          </p:cNvPr>
          <p:cNvPicPr>
            <a:picLocks noChangeAspect="1"/>
          </p:cNvPicPr>
          <p:nvPr/>
        </p:nvPicPr>
        <p:blipFill rotWithShape="1">
          <a:blip r:embed="rId3"/>
          <a:srcRect l="28448" t="22222" r="30001" b="12644"/>
          <a:stretch/>
        </p:blipFill>
        <p:spPr>
          <a:xfrm>
            <a:off x="943373" y="567558"/>
            <a:ext cx="9157068" cy="6009321"/>
          </a:xfrm>
          <a:prstGeom prst="rect">
            <a:avLst/>
          </a:prstGeom>
        </p:spPr>
      </p:pic>
      <p:sp>
        <p:nvSpPr>
          <p:cNvPr id="15" name="Rectangle: Rounded Corners 14">
            <a:extLst>
              <a:ext uri="{FF2B5EF4-FFF2-40B4-BE49-F238E27FC236}">
                <a16:creationId xmlns:a16="http://schemas.microsoft.com/office/drawing/2014/main" id="{19088971-CE55-4114-8335-C3E31398AFDC}"/>
              </a:ext>
            </a:extLst>
          </p:cNvPr>
          <p:cNvSpPr/>
          <p:nvPr/>
        </p:nvSpPr>
        <p:spPr>
          <a:xfrm>
            <a:off x="2091559" y="2978338"/>
            <a:ext cx="7451835" cy="483616"/>
          </a:xfrm>
          <a:prstGeom prst="roundRect">
            <a:avLst/>
          </a:prstGeom>
          <a:no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de-DE"/>
          </a:p>
        </p:txBody>
      </p:sp>
    </p:spTree>
    <p:extLst>
      <p:ext uri="{BB962C8B-B14F-4D97-AF65-F5344CB8AC3E}">
        <p14:creationId xmlns:p14="http://schemas.microsoft.com/office/powerpoint/2010/main" val="2017200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46000-429B-4CCE-8C7F-0FA2F255EDF3}"/>
              </a:ext>
            </a:extLst>
          </p:cNvPr>
          <p:cNvSpPr>
            <a:spLocks noGrp="1"/>
          </p:cNvSpPr>
          <p:nvPr>
            <p:ph type="title"/>
          </p:nvPr>
        </p:nvSpPr>
        <p:spPr/>
        <p:txBody>
          <a:bodyPr/>
          <a:lstStyle/>
          <a:p>
            <a:r>
              <a:rPr lang="de-DE" dirty="0">
                <a:solidFill>
                  <a:srgbClr val="344854"/>
                </a:solidFill>
                <a:latin typeface="Optimistic Text"/>
              </a:rPr>
              <a:t>C</a:t>
            </a:r>
            <a:r>
              <a:rPr lang="de-DE" b="0" i="0" dirty="0">
                <a:solidFill>
                  <a:srgbClr val="344854"/>
                </a:solidFill>
                <a:effectLst/>
                <a:latin typeface="Optimistic Text"/>
              </a:rPr>
              <a:t>ross-</a:t>
            </a:r>
            <a:r>
              <a:rPr lang="de-DE" b="0" i="0" dirty="0" err="1">
                <a:solidFill>
                  <a:srgbClr val="344854"/>
                </a:solidFill>
                <a:effectLst/>
                <a:latin typeface="Optimistic Text"/>
              </a:rPr>
              <a:t>linguality</a:t>
            </a:r>
            <a:endParaRPr lang="de-DE" dirty="0"/>
          </a:p>
        </p:txBody>
      </p:sp>
      <p:sp>
        <p:nvSpPr>
          <p:cNvPr id="3" name="Content Placeholder 2">
            <a:extLst>
              <a:ext uri="{FF2B5EF4-FFF2-40B4-BE49-F238E27FC236}">
                <a16:creationId xmlns:a16="http://schemas.microsoft.com/office/drawing/2014/main" id="{D38F3699-EB3E-47F2-9F9F-89613A807551}"/>
              </a:ext>
            </a:extLst>
          </p:cNvPr>
          <p:cNvSpPr>
            <a:spLocks noGrp="1"/>
          </p:cNvSpPr>
          <p:nvPr>
            <p:ph idx="1"/>
          </p:nvPr>
        </p:nvSpPr>
        <p:spPr>
          <a:xfrm>
            <a:off x="733499" y="1823779"/>
            <a:ext cx="5717627" cy="4351338"/>
          </a:xfrm>
        </p:spPr>
        <p:txBody>
          <a:bodyPr>
            <a:normAutofit/>
          </a:bodyPr>
          <a:lstStyle/>
          <a:p>
            <a:r>
              <a:rPr lang="en-US" dirty="0">
                <a:solidFill>
                  <a:srgbClr val="344854"/>
                </a:solidFill>
                <a:latin typeface="Optimistic Text"/>
              </a:rPr>
              <a:t>W</a:t>
            </a:r>
            <a:r>
              <a:rPr lang="en-US" b="0" i="0" dirty="0">
                <a:solidFill>
                  <a:srgbClr val="344854"/>
                </a:solidFill>
                <a:effectLst/>
                <a:latin typeface="Optimistic Text"/>
              </a:rPr>
              <a:t>av2vec 2.0 is also trained on unannotated speech audio of 12 languages from the </a:t>
            </a:r>
            <a:r>
              <a:rPr lang="en-US" b="0" i="0" u="sng" dirty="0">
                <a:solidFill>
                  <a:srgbClr val="344854"/>
                </a:solidFill>
                <a:effectLst/>
                <a:latin typeface="Optimistic Text"/>
                <a:hlinkClick r:id="rId2"/>
              </a:rPr>
              <a:t>Common Voice</a:t>
            </a:r>
            <a:r>
              <a:rPr lang="en-US" b="0" i="0" dirty="0">
                <a:solidFill>
                  <a:srgbClr val="344854"/>
                </a:solidFill>
                <a:effectLst/>
                <a:latin typeface="Optimistic Text"/>
              </a:rPr>
              <a:t> benchmark. </a:t>
            </a:r>
          </a:p>
          <a:p>
            <a:r>
              <a:rPr lang="en-US" dirty="0">
                <a:solidFill>
                  <a:srgbClr val="344854"/>
                </a:solidFill>
                <a:latin typeface="Optimistic Text"/>
              </a:rPr>
              <a:t>C</a:t>
            </a:r>
            <a:r>
              <a:rPr lang="en-US" b="0" i="0" dirty="0">
                <a:solidFill>
                  <a:srgbClr val="344854"/>
                </a:solidFill>
                <a:effectLst/>
                <a:latin typeface="Optimistic Text"/>
              </a:rPr>
              <a:t>ross-lingual training dramatically improves performance on low-resource languages, compared with training only on a single language</a:t>
            </a:r>
          </a:p>
          <a:p>
            <a:endParaRPr lang="de-DE" dirty="0"/>
          </a:p>
        </p:txBody>
      </p:sp>
      <p:sp>
        <p:nvSpPr>
          <p:cNvPr id="4" name="Slide Number Placeholder 3">
            <a:extLst>
              <a:ext uri="{FF2B5EF4-FFF2-40B4-BE49-F238E27FC236}">
                <a16:creationId xmlns:a16="http://schemas.microsoft.com/office/drawing/2014/main" id="{3C2BD67A-C2E0-42F2-AE3B-B30F5E9617D6}"/>
              </a:ext>
            </a:extLst>
          </p:cNvPr>
          <p:cNvSpPr>
            <a:spLocks noGrp="1"/>
          </p:cNvSpPr>
          <p:nvPr>
            <p:ph type="sldNum" sz="quarter" idx="12"/>
          </p:nvPr>
        </p:nvSpPr>
        <p:spPr/>
        <p:txBody>
          <a:bodyPr/>
          <a:lstStyle/>
          <a:p>
            <a:fld id="{D8DA9DAA-006C-4F4B-980E-E3DF019B24E2}" type="slidenum">
              <a:rPr lang="en-US" smtClean="0"/>
              <a:t>36</a:t>
            </a:fld>
            <a:endParaRPr lang="en-US" dirty="0"/>
          </a:p>
        </p:txBody>
      </p:sp>
      <p:sp>
        <p:nvSpPr>
          <p:cNvPr id="5" name="TextBox 4">
            <a:extLst>
              <a:ext uri="{FF2B5EF4-FFF2-40B4-BE49-F238E27FC236}">
                <a16:creationId xmlns:a16="http://schemas.microsoft.com/office/drawing/2014/main" id="{A299AE56-5DE1-40D8-BFDD-079DB3B524FC}"/>
              </a:ext>
            </a:extLst>
          </p:cNvPr>
          <p:cNvSpPr txBox="1"/>
          <p:nvPr/>
        </p:nvSpPr>
        <p:spPr>
          <a:xfrm>
            <a:off x="1008993" y="6308209"/>
            <a:ext cx="2751074" cy="276999"/>
          </a:xfrm>
          <a:prstGeom prst="rect">
            <a:avLst/>
          </a:prstGeom>
          <a:noFill/>
        </p:spPr>
        <p:txBody>
          <a:bodyPr wrap="none" rtlCol="0">
            <a:spAutoFit/>
          </a:bodyPr>
          <a:lstStyle/>
          <a:p>
            <a:r>
              <a:rPr lang="de-DE" sz="1200" dirty="0"/>
              <a:t>https://arxiv.org/pdf/2006.13979.pdf</a:t>
            </a:r>
          </a:p>
        </p:txBody>
      </p:sp>
      <p:pic>
        <p:nvPicPr>
          <p:cNvPr id="6" name="Picture 2">
            <a:extLst>
              <a:ext uri="{FF2B5EF4-FFF2-40B4-BE49-F238E27FC236}">
                <a16:creationId xmlns:a16="http://schemas.microsoft.com/office/drawing/2014/main" id="{66F980DB-974C-4E65-B95B-51CEC8542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958" y="1246301"/>
            <a:ext cx="5717627" cy="460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327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093DED-E81B-4EAD-83D8-FE52A9C188A0}"/>
              </a:ext>
            </a:extLst>
          </p:cNvPr>
          <p:cNvSpPr>
            <a:spLocks noGrp="1"/>
          </p:cNvSpPr>
          <p:nvPr>
            <p:ph type="sldNum" sz="quarter" idx="12"/>
          </p:nvPr>
        </p:nvSpPr>
        <p:spPr/>
        <p:txBody>
          <a:bodyPr/>
          <a:lstStyle/>
          <a:p>
            <a:fld id="{D8DA9DAA-006C-4F4B-980E-E3DF019B24E2}" type="slidenum">
              <a:rPr lang="en-US" smtClean="0"/>
              <a:t>37</a:t>
            </a:fld>
            <a:endParaRPr lang="en-US" dirty="0"/>
          </a:p>
        </p:txBody>
      </p:sp>
      <p:pic>
        <p:nvPicPr>
          <p:cNvPr id="1028" name="Picture 4">
            <a:extLst>
              <a:ext uri="{FF2B5EF4-FFF2-40B4-BE49-F238E27FC236}">
                <a16:creationId xmlns:a16="http://schemas.microsoft.com/office/drawing/2014/main" id="{CCA7DAD1-E84F-4CC4-B9D3-3D4F8E8E9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56" y="0"/>
            <a:ext cx="11098729" cy="62430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1D2FBF-C84E-49A9-809A-ABC706FD14C7}"/>
              </a:ext>
            </a:extLst>
          </p:cNvPr>
          <p:cNvSpPr txBox="1"/>
          <p:nvPr/>
        </p:nvSpPr>
        <p:spPr>
          <a:xfrm>
            <a:off x="1093075" y="6408107"/>
            <a:ext cx="6096000" cy="261610"/>
          </a:xfrm>
          <a:prstGeom prst="rect">
            <a:avLst/>
          </a:prstGeom>
          <a:noFill/>
        </p:spPr>
        <p:txBody>
          <a:bodyPr wrap="square">
            <a:spAutoFit/>
          </a:bodyPr>
          <a:lstStyle/>
          <a:p>
            <a:r>
              <a:rPr lang="de-DE" sz="1100" dirty="0"/>
              <a:t>https://arxiv.org/pdf/2006.13979.pdf</a:t>
            </a:r>
          </a:p>
        </p:txBody>
      </p:sp>
    </p:spTree>
    <p:extLst>
      <p:ext uri="{BB962C8B-B14F-4D97-AF65-F5344CB8AC3E}">
        <p14:creationId xmlns:p14="http://schemas.microsoft.com/office/powerpoint/2010/main" val="2021332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Wav2vec2 Models</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1384031184"/>
              </p:ext>
            </p:extLst>
          </p:nvPr>
        </p:nvGraphicFramePr>
        <p:xfrm>
          <a:off x="734785" y="1690688"/>
          <a:ext cx="10619015" cy="4038994"/>
        </p:xfrm>
        <a:graphic>
          <a:graphicData uri="http://schemas.openxmlformats.org/drawingml/2006/table">
            <a:tbl>
              <a:tblPr firstRow="1">
                <a:tableStyleId>{5C22544A-7EE6-4342-B048-85BDC9FD1C3A}</a:tableStyleId>
              </a:tblPr>
              <a:tblGrid>
                <a:gridCol w="1521835">
                  <a:extLst>
                    <a:ext uri="{9D8B030D-6E8A-4147-A177-3AD203B41FA5}">
                      <a16:colId xmlns:a16="http://schemas.microsoft.com/office/drawing/2014/main" val="3715394682"/>
                    </a:ext>
                  </a:extLst>
                </a:gridCol>
                <a:gridCol w="2096305">
                  <a:extLst>
                    <a:ext uri="{9D8B030D-6E8A-4147-A177-3AD203B41FA5}">
                      <a16:colId xmlns:a16="http://schemas.microsoft.com/office/drawing/2014/main" val="4203886316"/>
                    </a:ext>
                  </a:extLst>
                </a:gridCol>
                <a:gridCol w="2084471">
                  <a:extLst>
                    <a:ext uri="{9D8B030D-6E8A-4147-A177-3AD203B41FA5}">
                      <a16:colId xmlns:a16="http://schemas.microsoft.com/office/drawing/2014/main" val="1368357775"/>
                    </a:ext>
                  </a:extLst>
                </a:gridCol>
                <a:gridCol w="2379581">
                  <a:extLst>
                    <a:ext uri="{9D8B030D-6E8A-4147-A177-3AD203B41FA5}">
                      <a16:colId xmlns:a16="http://schemas.microsoft.com/office/drawing/2014/main" val="538162733"/>
                    </a:ext>
                  </a:extLst>
                </a:gridCol>
                <a:gridCol w="2536823">
                  <a:extLst>
                    <a:ext uri="{9D8B030D-6E8A-4147-A177-3AD203B41FA5}">
                      <a16:colId xmlns:a16="http://schemas.microsoft.com/office/drawing/2014/main" val="2004813969"/>
                    </a:ext>
                  </a:extLst>
                </a:gridCol>
              </a:tblGrid>
              <a:tr h="602177">
                <a:tc>
                  <a:txBody>
                    <a:bodyPr/>
                    <a:lstStyle/>
                    <a:p>
                      <a:pPr algn="ctr"/>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1800" b="1" i="0"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wav2vec2-base-960h</a:t>
                      </a:r>
                      <a:endParaRPr lang="en-US" b="0"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de-DE" sz="1800" b="1" i="0"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wav2vec2-large-960h</a:t>
                      </a:r>
                      <a:endParaRPr lang="en-US"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hlinkClick r:id="rId5">
                            <a:extLst>
                              <a:ext uri="{A12FA001-AC4F-418D-AE19-62706E023703}">
                                <ahyp:hlinkClr xmlns:ahyp="http://schemas.microsoft.com/office/drawing/2018/hyperlinkcolor" val="tx"/>
                              </a:ext>
                            </a:extLst>
                          </a:hlinkClick>
                        </a:rPr>
                        <a:t>wav2vec2-large-960h-lv60</a:t>
                      </a:r>
                      <a:endParaRPr lang="en-US" dirty="0">
                        <a:solidFill>
                          <a:schemeClr val="bg1"/>
                        </a:solidFill>
                      </a:endParaRPr>
                    </a:p>
                    <a:p>
                      <a:pPr algn="ctr"/>
                      <a:endParaRPr lang="en-US"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hlinkClick r:id="rId6"/>
                        </a:rPr>
                        <a:t>wav2vec2-large-960h-lv60-ST</a:t>
                      </a:r>
                      <a:endParaRPr lang="en-US" dirty="0">
                        <a:solidFill>
                          <a:schemeClr val="bg1"/>
                        </a:solidFill>
                      </a:endParaRPr>
                    </a:p>
                    <a:p>
                      <a:pPr algn="ctr"/>
                      <a:endParaRPr lang="en-US" dirty="0">
                        <a:solidFill>
                          <a:schemeClr val="bg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513397">
                <a:tc>
                  <a:txBody>
                    <a:bodyPr/>
                    <a:lstStyle/>
                    <a:p>
                      <a:pPr algn="ctr"/>
                      <a:endParaRPr lang="en-US" b="0" dirty="0"/>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1" i="0" u="none" strike="noStrike" dirty="0">
                          <a:solidFill>
                            <a:srgbClr val="695D46"/>
                          </a:solidFill>
                          <a:effectLst/>
                          <a:latin typeface="Open Sans" panose="020B0606030504020204" pitchFamily="34" charset="0"/>
                        </a:rPr>
                        <a:t>BASE contains 12 transformer blocks</a:t>
                      </a:r>
                    </a:p>
                    <a:p>
                      <a:pPr algn="ctr"/>
                      <a:endParaRPr lang="en-US" sz="1200" b="1" i="0" u="none" strike="noStrike" dirty="0">
                        <a:solidFill>
                          <a:srgbClr val="695D46"/>
                        </a:solidFill>
                        <a:effectLst/>
                        <a:latin typeface="Open Sans" panose="020B0606030504020204" pitchFamily="34" charset="0"/>
                      </a:endParaRPr>
                    </a:p>
                    <a:p>
                      <a:pPr algn="ctr"/>
                      <a:r>
                        <a:rPr lang="en-US" sz="1200" b="0" i="0" u="none" strike="noStrike" dirty="0">
                          <a:solidFill>
                            <a:srgbClr val="695D46"/>
                          </a:solidFill>
                          <a:effectLst/>
                          <a:latin typeface="Open Sans" panose="020B0606030504020204" pitchFamily="34" charset="0"/>
                        </a:rPr>
                        <a:t>250k audio samples, or 15.6sec</a:t>
                      </a:r>
                      <a:endParaRPr lang="en-US" sz="1200"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1" i="0" u="none" strike="noStrike" dirty="0">
                          <a:solidFill>
                            <a:srgbClr val="695D46"/>
                          </a:solidFill>
                          <a:effectLst/>
                          <a:latin typeface="Open Sans" panose="020B0606030504020204" pitchFamily="34" charset="0"/>
                        </a:rPr>
                        <a:t>LARGE contains 24 transformer blocks</a:t>
                      </a:r>
                    </a:p>
                    <a:p>
                      <a:pPr algn="ctr"/>
                      <a:endParaRPr lang="en-US" sz="1400" b="0" i="0" u="none" strike="noStrike" dirty="0">
                        <a:solidFill>
                          <a:srgbClr val="695D46"/>
                        </a:solidFill>
                        <a:effectLst/>
                        <a:latin typeface="Open Sans" panose="020B0606030504020204" pitchFamily="34" charset="0"/>
                      </a:endParaRPr>
                    </a:p>
                    <a:p>
                      <a:pPr algn="ctr"/>
                      <a:r>
                        <a:rPr lang="en-US" sz="1100" b="0" i="0" u="none" strike="noStrike" dirty="0">
                          <a:solidFill>
                            <a:srgbClr val="695D46"/>
                          </a:solidFill>
                          <a:effectLst/>
                          <a:latin typeface="Open Sans" panose="020B0606030504020204" pitchFamily="34" charset="0"/>
                        </a:rPr>
                        <a:t>320K audio samples, or </a:t>
                      </a:r>
                    </a:p>
                    <a:p>
                      <a:pPr algn="ctr"/>
                      <a:r>
                        <a:rPr lang="en-US" sz="1100" b="0" i="0" u="none" strike="noStrike" dirty="0">
                          <a:solidFill>
                            <a:srgbClr val="695D46"/>
                          </a:solidFill>
                          <a:effectLst/>
                          <a:latin typeface="Open Sans" panose="020B0606030504020204" pitchFamily="34" charset="0"/>
                        </a:rPr>
                        <a:t>20 sec</a:t>
                      </a:r>
                      <a:r>
                        <a:rPr lang="en-US" sz="1100" b="1" i="0" u="none" strike="noStrike" dirty="0">
                          <a:solidFill>
                            <a:srgbClr val="695D46"/>
                          </a:solidFill>
                          <a:effectLst/>
                          <a:latin typeface="Open Sans" panose="020B0606030504020204" pitchFamily="34" charset="0"/>
                        </a:rPr>
                        <a:t> </a:t>
                      </a:r>
                      <a:endParaRPr lang="en-US" sz="1100"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b="0" i="0" kern="1200" dirty="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b="0" i="0" kern="1200" dirty="0">
                          <a:solidFill>
                            <a:schemeClr val="dk1"/>
                          </a:solidFill>
                          <a:effectLst/>
                          <a:latin typeface="Open Sans" panose="020B0606030504020204" pitchFamily="34" charset="0"/>
                          <a:ea typeface="Open Sans" panose="020B0606030504020204" pitchFamily="34" charset="0"/>
                          <a:cs typeface="Open Sans" panose="020B0606030504020204" pitchFamily="34" charset="0"/>
                        </a:rPr>
                        <a:t>pretrained and fine-tuned on 960 hours of Libri-Light and </a:t>
                      </a:r>
                      <a:r>
                        <a:rPr lang="en-US" sz="1100" b="0" i="0" kern="1200" dirty="0" err="1">
                          <a:solidFill>
                            <a:schemeClr val="dk1"/>
                          </a:solidFill>
                          <a:effectLst/>
                          <a:latin typeface="Open Sans" panose="020B0606030504020204" pitchFamily="34" charset="0"/>
                          <a:ea typeface="Open Sans" panose="020B0606030504020204" pitchFamily="34" charset="0"/>
                          <a:cs typeface="Open Sans" panose="020B0606030504020204" pitchFamily="34" charset="0"/>
                        </a:rPr>
                        <a:t>Librispeech</a:t>
                      </a:r>
                      <a:r>
                        <a:rPr lang="en-US" sz="1100" b="0" i="0" kern="1200" dirty="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on 16kHz</a:t>
                      </a:r>
                      <a:endParaRPr lang="en-US" sz="1200" b="0" dirty="0">
                        <a:latin typeface="Open Sans" panose="020B0606030504020204" pitchFamily="34" charset="0"/>
                        <a:ea typeface="Open Sans" panose="020B0606030504020204" pitchFamily="34" charset="0"/>
                        <a:cs typeface="Open Sans" panose="020B0606030504020204" pitchFamily="34" charset="0"/>
                      </a:endParaRP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100" b="0" i="0" kern="1200" dirty="0">
                          <a:solidFill>
                            <a:schemeClr val="dk1"/>
                          </a:solidFill>
                          <a:effectLst/>
                          <a:latin typeface="+mn-lt"/>
                          <a:ea typeface="+mn-ea"/>
                          <a:cs typeface="+mn-cs"/>
                        </a:rPr>
                        <a:t>1</a:t>
                      </a:r>
                      <a:r>
                        <a:rPr lang="en-US" sz="1800" b="0" i="0" kern="120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Model was trained with </a:t>
                      </a:r>
                    </a:p>
                    <a:p>
                      <a:pPr algn="ctr"/>
                      <a:r>
                        <a:rPr lang="en-US" sz="1100" b="0" i="0" u="sng" kern="1200" dirty="0">
                          <a:solidFill>
                            <a:schemeClr val="dk1"/>
                          </a:solidFill>
                          <a:effectLst/>
                          <a:latin typeface="+mn-lt"/>
                          <a:ea typeface="+mn-ea"/>
                          <a:cs typeface="+mn-cs"/>
                          <a:hlinkClick r:id="rId7"/>
                        </a:rPr>
                        <a:t>Self-Training objective</a:t>
                      </a:r>
                      <a:endParaRPr lang="en-US" dirty="0"/>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endParaRPr lang="en-US" b="0" dirty="0"/>
                    </a:p>
                    <a:p>
                      <a:pPr algn="ctr"/>
                      <a:r>
                        <a:rPr lang="en-US" b="0" dirty="0"/>
                        <a:t>WER- Clean</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endParaRPr lang="en-US" dirty="0"/>
                    </a:p>
                    <a:p>
                      <a:pPr algn="ctr"/>
                      <a:endParaRPr lang="en-US" dirty="0"/>
                    </a:p>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endParaRPr lang="en-US" dirty="0"/>
                    </a:p>
                    <a:p>
                      <a:pPr algn="ctr"/>
                      <a:endParaRPr lang="en-US" dirty="0"/>
                    </a:p>
                    <a:p>
                      <a:pPr algn="ctr"/>
                      <a:r>
                        <a:rPr lang="en-US" dirty="0"/>
                        <a:t>2.0</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endParaRPr lang="en-US" dirty="0"/>
                    </a:p>
                    <a:p>
                      <a:pPr algn="ctr"/>
                      <a:endParaRPr lang="en-US" dirty="0"/>
                    </a:p>
                    <a:p>
                      <a:pPr algn="ctr"/>
                      <a:r>
                        <a:rPr lang="en-US" dirty="0"/>
                        <a:t>1.8</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endParaRPr lang="en-US" dirty="0"/>
                    </a:p>
                    <a:p>
                      <a:pPr algn="ctr"/>
                      <a:endParaRPr lang="en-US" dirty="0"/>
                    </a:p>
                    <a:p>
                      <a:pPr algn="ctr"/>
                      <a:r>
                        <a:rPr lang="en-US" dirty="0"/>
                        <a:t>1.5</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WER- Other</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4.8</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4.1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3.3</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a:t>3.1</a:t>
                      </a:r>
                      <a:endParaRPr lang="en-US" dirty="0"/>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endParaRPr lang="en-US" b="0" dirty="0"/>
                    </a:p>
                  </a:txBody>
                  <a:tcPr anchor="ctr">
                    <a:lnR w="6350" cap="flat" cmpd="sng" algn="ctr">
                      <a:solidFill>
                        <a:schemeClr val="accent1"/>
                      </a:solidFill>
                      <a:prstDash val="solid"/>
                      <a:round/>
                      <a:headEnd type="none" w="med" len="med"/>
                      <a:tailEnd type="none" w="med" len="med"/>
                    </a:lnR>
                    <a:noFill/>
                  </a:tcPr>
                </a:tc>
                <a:tc>
                  <a:txBody>
                    <a:bodyPr/>
                    <a:lstStyle/>
                    <a:p>
                      <a:pPr algn="ctr"/>
                      <a:endParaRPr lang="en-US" dirty="0"/>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endParaRPr lang="en-US" dirty="0"/>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endParaRPr lang="en-US" dirty="0"/>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endParaRPr lang="en-US" dirty="0"/>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38</a:t>
            </a:fld>
            <a:endParaRPr lang="en-US" b="1" cap="all" spc="100" dirty="0">
              <a:solidFill>
                <a:schemeClr val="accent2"/>
              </a:solidFill>
            </a:endParaRPr>
          </a:p>
        </p:txBody>
      </p:sp>
      <p:sp>
        <p:nvSpPr>
          <p:cNvPr id="3" name="TextBox 2">
            <a:extLst>
              <a:ext uri="{FF2B5EF4-FFF2-40B4-BE49-F238E27FC236}">
                <a16:creationId xmlns:a16="http://schemas.microsoft.com/office/drawing/2014/main" id="{3650A869-D826-41B8-8E4E-4D51B9B0EE3D}"/>
              </a:ext>
            </a:extLst>
          </p:cNvPr>
          <p:cNvSpPr txBox="1"/>
          <p:nvPr/>
        </p:nvSpPr>
        <p:spPr>
          <a:xfrm>
            <a:off x="4857750" y="6354375"/>
            <a:ext cx="1974002" cy="276999"/>
          </a:xfrm>
          <a:prstGeom prst="rect">
            <a:avLst/>
          </a:prstGeom>
          <a:noFill/>
        </p:spPr>
        <p:txBody>
          <a:bodyPr wrap="none" rtlCol="0">
            <a:spAutoFit/>
          </a:bodyPr>
          <a:lstStyle/>
          <a:p>
            <a:r>
              <a:rPr lang="de-DE" sz="1200" dirty="0">
                <a:latin typeface="Lucida Grande"/>
              </a:rPr>
              <a:t>1. </a:t>
            </a:r>
            <a:r>
              <a:rPr lang="de-DE" sz="1200" b="0" i="0" dirty="0" err="1">
                <a:effectLst/>
                <a:latin typeface="Lucida Grande"/>
                <a:hlinkClick r:id="rId8"/>
              </a:rPr>
              <a:t>Qiantong</a:t>
            </a:r>
            <a:r>
              <a:rPr lang="de-DE" sz="1200" b="0" i="0" dirty="0">
                <a:effectLst/>
                <a:latin typeface="Lucida Grande"/>
                <a:hlinkClick r:id="rId8"/>
              </a:rPr>
              <a:t> </a:t>
            </a:r>
            <a:r>
              <a:rPr lang="de-DE" sz="1200" b="0" i="0" dirty="0" err="1">
                <a:effectLst/>
                <a:latin typeface="Lucida Grande"/>
                <a:hlinkClick r:id="rId8"/>
              </a:rPr>
              <a:t>Xu</a:t>
            </a:r>
            <a:r>
              <a:rPr lang="de-DE" sz="1200" b="0" i="0" dirty="0">
                <a:effectLst/>
                <a:latin typeface="Lucida Grande"/>
                <a:hlinkClick r:id="rId8"/>
              </a:rPr>
              <a:t> et al., 2021</a:t>
            </a:r>
            <a:endParaRPr lang="de-DE" sz="1200" dirty="0"/>
          </a:p>
        </p:txBody>
      </p:sp>
    </p:spTree>
    <p:extLst>
      <p:ext uri="{BB962C8B-B14F-4D97-AF65-F5344CB8AC3E}">
        <p14:creationId xmlns:p14="http://schemas.microsoft.com/office/powerpoint/2010/main" val="277827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222B1-B5EA-4E58-A465-52EEF19E346E}"/>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E89E7CD9-B11E-40F2-B0DC-BE262547E5E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BD6BBFC-873B-4D6A-AF84-CC283582C848}"/>
              </a:ext>
            </a:extLst>
          </p:cNvPr>
          <p:cNvSpPr>
            <a:spLocks noGrp="1"/>
          </p:cNvSpPr>
          <p:nvPr>
            <p:ph type="sldNum" sz="quarter" idx="12"/>
          </p:nvPr>
        </p:nvSpPr>
        <p:spPr/>
        <p:txBody>
          <a:bodyPr/>
          <a:lstStyle/>
          <a:p>
            <a:fld id="{D8DA9DAA-006C-4F4B-980E-E3DF019B24E2}" type="slidenum">
              <a:rPr lang="en-US" smtClean="0"/>
              <a:t>39</a:t>
            </a:fld>
            <a:endParaRPr lang="en-US" dirty="0"/>
          </a:p>
        </p:txBody>
      </p:sp>
      <p:pic>
        <p:nvPicPr>
          <p:cNvPr id="6" name="Picture 5">
            <a:extLst>
              <a:ext uri="{FF2B5EF4-FFF2-40B4-BE49-F238E27FC236}">
                <a16:creationId xmlns:a16="http://schemas.microsoft.com/office/drawing/2014/main" id="{EB5F6787-FDBF-4BF7-91BD-3F15FF1F6BBC}"/>
              </a:ext>
            </a:extLst>
          </p:cNvPr>
          <p:cNvPicPr>
            <a:picLocks noChangeAspect="1"/>
          </p:cNvPicPr>
          <p:nvPr/>
        </p:nvPicPr>
        <p:blipFill rotWithShape="1">
          <a:blip r:embed="rId2"/>
          <a:srcRect l="21301" t="20549" r="2154" b="11723"/>
          <a:stretch/>
        </p:blipFill>
        <p:spPr>
          <a:xfrm>
            <a:off x="838200" y="241737"/>
            <a:ext cx="11227676" cy="6479737"/>
          </a:xfrm>
          <a:prstGeom prst="rect">
            <a:avLst/>
          </a:prstGeom>
        </p:spPr>
      </p:pic>
    </p:spTree>
    <p:extLst>
      <p:ext uri="{BB962C8B-B14F-4D97-AF65-F5344CB8AC3E}">
        <p14:creationId xmlns:p14="http://schemas.microsoft.com/office/powerpoint/2010/main" val="514534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9311-5803-4315-B102-578F5C1F236C}"/>
              </a:ext>
            </a:extLst>
          </p:cNvPr>
          <p:cNvSpPr>
            <a:spLocks noGrp="1"/>
          </p:cNvSpPr>
          <p:nvPr>
            <p:ph type="title"/>
          </p:nvPr>
        </p:nvSpPr>
        <p:spPr/>
        <p:txBody>
          <a:bodyPr>
            <a:noAutofit/>
          </a:bodyPr>
          <a:lstStyle/>
          <a:p>
            <a:r>
              <a:rPr lang="en-GB" sz="3200" b="1" dirty="0"/>
              <a:t>Why is ASR desirable for all Languages?</a:t>
            </a:r>
            <a:endParaRPr lang="de-DE" sz="3200" b="1" dirty="0"/>
          </a:p>
        </p:txBody>
      </p:sp>
      <p:sp>
        <p:nvSpPr>
          <p:cNvPr id="3" name="Content Placeholder 2">
            <a:extLst>
              <a:ext uri="{FF2B5EF4-FFF2-40B4-BE49-F238E27FC236}">
                <a16:creationId xmlns:a16="http://schemas.microsoft.com/office/drawing/2014/main" id="{FC7F5C8C-A655-4C1E-91C3-83BD52BCCE9D}"/>
              </a:ext>
            </a:extLst>
          </p:cNvPr>
          <p:cNvSpPr>
            <a:spLocks noGrp="1"/>
          </p:cNvSpPr>
          <p:nvPr>
            <p:ph idx="1"/>
          </p:nvPr>
        </p:nvSpPr>
        <p:spPr/>
        <p:txBody>
          <a:bodyPr/>
          <a:lstStyle/>
          <a:p>
            <a:r>
              <a:rPr lang="en-GB" dirty="0"/>
              <a:t>Speech is the primary means of human communication</a:t>
            </a:r>
          </a:p>
          <a:p>
            <a:r>
              <a:rPr lang="en-GB" dirty="0"/>
              <a:t>Develop Interface for both literate and moderate users</a:t>
            </a:r>
          </a:p>
          <a:p>
            <a:r>
              <a:rPr lang="en-GB" dirty="0"/>
              <a:t>It can also contribute to preserve the endangered languages</a:t>
            </a:r>
          </a:p>
          <a:p>
            <a:pPr marL="0" indent="0">
              <a:buNone/>
            </a:pPr>
            <a:endParaRPr lang="en-GB" dirty="0"/>
          </a:p>
          <a:p>
            <a:pPr marL="0" indent="0">
              <a:buNone/>
            </a:pPr>
            <a:r>
              <a:rPr lang="en-GB" dirty="0"/>
              <a:t>We have around 7000 languages and around 100 languages (only) have matured ASR system </a:t>
            </a:r>
          </a:p>
          <a:p>
            <a:endParaRPr lang="en-GB" dirty="0"/>
          </a:p>
          <a:p>
            <a:endParaRPr lang="en-GB" dirty="0"/>
          </a:p>
          <a:p>
            <a:endParaRPr lang="de-DE" dirty="0"/>
          </a:p>
        </p:txBody>
      </p:sp>
      <p:sp>
        <p:nvSpPr>
          <p:cNvPr id="4" name="Slide Number Placeholder 3">
            <a:extLst>
              <a:ext uri="{FF2B5EF4-FFF2-40B4-BE49-F238E27FC236}">
                <a16:creationId xmlns:a16="http://schemas.microsoft.com/office/drawing/2014/main" id="{5ED2F17D-0370-45D4-9CD7-ADE3E0ED5BA9}"/>
              </a:ext>
            </a:extLst>
          </p:cNvPr>
          <p:cNvSpPr>
            <a:spLocks noGrp="1"/>
          </p:cNvSpPr>
          <p:nvPr>
            <p:ph type="sldNum" sz="quarter" idx="12"/>
          </p:nvPr>
        </p:nvSpPr>
        <p:spPr/>
        <p:txBody>
          <a:bodyPr/>
          <a:lstStyle/>
          <a:p>
            <a:fld id="{D8DA9DAA-006C-4F4B-980E-E3DF019B24E2}" type="slidenum">
              <a:rPr lang="en-US" smtClean="0"/>
              <a:t>4</a:t>
            </a:fld>
            <a:endParaRPr lang="en-US" dirty="0"/>
          </a:p>
        </p:txBody>
      </p:sp>
    </p:spTree>
    <p:extLst>
      <p:ext uri="{BB962C8B-B14F-4D97-AF65-F5344CB8AC3E}">
        <p14:creationId xmlns:p14="http://schemas.microsoft.com/office/powerpoint/2010/main" val="286292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016753-79A7-430F-9D12-CA2840BCA946}"/>
              </a:ext>
            </a:extLst>
          </p:cNvPr>
          <p:cNvSpPr>
            <a:spLocks noGrp="1"/>
          </p:cNvSpPr>
          <p:nvPr>
            <p:ph type="sldNum" sz="quarter" idx="12"/>
          </p:nvPr>
        </p:nvSpPr>
        <p:spPr/>
        <p:txBody>
          <a:bodyPr/>
          <a:lstStyle/>
          <a:p>
            <a:fld id="{D8DA9DAA-006C-4F4B-980E-E3DF019B24E2}" type="slidenum">
              <a:rPr lang="en-US" smtClean="0"/>
              <a:t>40</a:t>
            </a:fld>
            <a:endParaRPr lang="en-US" dirty="0"/>
          </a:p>
        </p:txBody>
      </p:sp>
      <p:pic>
        <p:nvPicPr>
          <p:cNvPr id="6" name="Picture 5">
            <a:extLst>
              <a:ext uri="{FF2B5EF4-FFF2-40B4-BE49-F238E27FC236}">
                <a16:creationId xmlns:a16="http://schemas.microsoft.com/office/drawing/2014/main" id="{AF933A0F-9C42-4A6B-8E3A-D0E7FBD80999}"/>
              </a:ext>
            </a:extLst>
          </p:cNvPr>
          <p:cNvPicPr>
            <a:picLocks noChangeAspect="1"/>
          </p:cNvPicPr>
          <p:nvPr/>
        </p:nvPicPr>
        <p:blipFill rotWithShape="1">
          <a:blip r:embed="rId2"/>
          <a:srcRect l="34219" t="20305" r="3104" b="14072"/>
          <a:stretch/>
        </p:blipFill>
        <p:spPr>
          <a:xfrm>
            <a:off x="853192" y="136525"/>
            <a:ext cx="11338808" cy="5812330"/>
          </a:xfrm>
          <a:prstGeom prst="rect">
            <a:avLst/>
          </a:prstGeom>
        </p:spPr>
      </p:pic>
    </p:spTree>
    <p:extLst>
      <p:ext uri="{BB962C8B-B14F-4D97-AF65-F5344CB8AC3E}">
        <p14:creationId xmlns:p14="http://schemas.microsoft.com/office/powerpoint/2010/main" val="3524983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BB81-C638-4091-A063-78A54B658C51}"/>
              </a:ext>
            </a:extLst>
          </p:cNvPr>
          <p:cNvSpPr>
            <a:spLocks noGrp="1"/>
          </p:cNvSpPr>
          <p:nvPr>
            <p:ph type="title"/>
          </p:nvPr>
        </p:nvSpPr>
        <p:spPr>
          <a:xfrm>
            <a:off x="838199" y="365125"/>
            <a:ext cx="10943897" cy="1325563"/>
          </a:xfrm>
        </p:spPr>
        <p:txBody>
          <a:bodyPr>
            <a:noAutofit/>
          </a:bodyPr>
          <a:lstStyle/>
          <a:p>
            <a:r>
              <a:rPr lang="en-US" sz="2400" b="1" i="1" dirty="0">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it wasn't like </a:t>
            </a:r>
            <a:r>
              <a:rPr lang="en-US" sz="2400" b="1" i="1" dirty="0" err="1">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i</a:t>
            </a:r>
            <a:r>
              <a:rPr lang="en-US" sz="2400" b="1" i="1" dirty="0">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 was asking for the code to a nuclear bunker or anything like that but the amount of resistance </a:t>
            </a:r>
            <a:r>
              <a:rPr lang="en-US" sz="2400" b="1" i="1" dirty="0" err="1">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i</a:t>
            </a:r>
            <a:r>
              <a:rPr lang="en-US" sz="2400" b="1" i="1" dirty="0">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 got from this. Sample-Audio-1</a:t>
            </a:r>
            <a:endParaRPr lang="de-DE" sz="2400" b="1" dirty="0">
              <a:solidFill>
                <a:schemeClr val="tx2">
                  <a:lumMod val="50000"/>
                  <a:lumOff val="50000"/>
                </a:schemeClr>
              </a:solidFill>
              <a:highlight>
                <a:srgbClr val="C0C0C0"/>
              </a:highlight>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814A7D03-F96B-41BF-92D1-514FDFF1B9E4}"/>
              </a:ext>
            </a:extLst>
          </p:cNvPr>
          <p:cNvSpPr>
            <a:spLocks noGrp="1"/>
          </p:cNvSpPr>
          <p:nvPr>
            <p:ph idx="1"/>
          </p:nvPr>
        </p:nvSpPr>
        <p:spPr>
          <a:xfrm>
            <a:off x="838199" y="1690688"/>
            <a:ext cx="11153932" cy="4486275"/>
          </a:xfrm>
        </p:spPr>
        <p:txBody>
          <a:bodyPr>
            <a:normAutofit/>
          </a:bodyPr>
          <a:lstStyle/>
          <a:p>
            <a:r>
              <a:rPr lang="en-US" sz="1800" b="0" i="0" dirty="0">
                <a:effectLst/>
                <a:latin typeface="Courier New" panose="02070309020205020404" pitchFamily="49" charset="0"/>
                <a:cs typeface="Courier New" panose="02070309020205020404" pitchFamily="49" charset="0"/>
              </a:rPr>
              <a:t>It was not like I was asking for the code to a </a:t>
            </a:r>
            <a:r>
              <a:rPr lang="en-US" sz="1800" b="1" i="0" dirty="0" err="1">
                <a:solidFill>
                  <a:schemeClr val="accent5"/>
                </a:solidFill>
                <a:effectLst/>
                <a:latin typeface="Courier New" panose="02070309020205020404" pitchFamily="49" charset="0"/>
                <a:cs typeface="Courier New" panose="02070309020205020404" pitchFamily="49" charset="0"/>
              </a:rPr>
              <a:t>newclear</a:t>
            </a:r>
            <a:r>
              <a:rPr lang="en-US" sz="1800" b="0" i="0" dirty="0">
                <a:effectLst/>
                <a:latin typeface="Courier New" panose="02070309020205020404" pitchFamily="49" charset="0"/>
                <a:cs typeface="Courier New" panose="02070309020205020404" pitchFamily="49" charset="0"/>
              </a:rPr>
              <a:t> bunker or anything like that but the a </a:t>
            </a:r>
            <a:r>
              <a:rPr lang="en-US" sz="1800" b="1" i="0" dirty="0" err="1">
                <a:solidFill>
                  <a:schemeClr val="accent5"/>
                </a:solidFill>
                <a:effectLst/>
                <a:latin typeface="Courier New" panose="02070309020205020404" pitchFamily="49" charset="0"/>
                <a:cs typeface="Courier New" panose="02070309020205020404" pitchFamily="49" charset="0"/>
              </a:rPr>
              <a:t>maunt</a:t>
            </a:r>
            <a:r>
              <a:rPr lang="en-US" sz="1800" b="0" i="0" dirty="0">
                <a:effectLst/>
                <a:latin typeface="Courier New" panose="02070309020205020404" pitchFamily="49" charset="0"/>
                <a:cs typeface="Courier New" panose="02070309020205020404" pitchFamily="49" charset="0"/>
              </a:rPr>
              <a:t> of resistance </a:t>
            </a:r>
            <a:r>
              <a:rPr lang="en-US" sz="1800" b="0" i="0" dirty="0" err="1">
                <a:effectLst/>
                <a:latin typeface="Courier New" panose="02070309020205020404" pitchFamily="49" charset="0"/>
                <a:cs typeface="Courier New" panose="02070309020205020404" pitchFamily="49" charset="0"/>
              </a:rPr>
              <a:t>i</a:t>
            </a:r>
            <a:r>
              <a:rPr lang="en-US" sz="1800" b="0" i="0" dirty="0">
                <a:effectLst/>
                <a:latin typeface="Courier New" panose="02070309020205020404" pitchFamily="49" charset="0"/>
                <a:cs typeface="Courier New" panose="02070309020205020404" pitchFamily="49" charset="0"/>
              </a:rPr>
              <a:t> got from </a:t>
            </a:r>
            <a:r>
              <a:rPr lang="en-US" sz="1800" b="1" i="0" dirty="0">
                <a:solidFill>
                  <a:schemeClr val="accent5"/>
                </a:solidFill>
                <a:effectLst/>
                <a:latin typeface="Courier New" panose="02070309020205020404" pitchFamily="49" charset="0"/>
                <a:cs typeface="Courier New" panose="02070309020205020404" pitchFamily="49" charset="0"/>
              </a:rPr>
              <a:t>miss</a:t>
            </a:r>
            <a:r>
              <a:rPr lang="en-US" sz="1800" dirty="0">
                <a:latin typeface="Courier New" panose="02070309020205020404" pitchFamily="49" charset="0"/>
                <a:cs typeface="Courier New" panose="02070309020205020404" pitchFamily="49" charset="0"/>
              </a:rPr>
              <a:t> </a:t>
            </a:r>
            <a:r>
              <a:rPr lang="en-US" sz="1800" b="0" i="0" dirty="0">
                <a:effectLst/>
                <a:latin typeface="Courier New" panose="02070309020205020404" pitchFamily="49" charset="0"/>
                <a:cs typeface="Courier New" panose="02070309020205020404" pitchFamily="49" charset="0"/>
              </a:rPr>
              <a:t>    (</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.551</a:t>
            </a:r>
            <a:r>
              <a:rPr lang="de-DE" sz="1800" b="0" i="1" dirty="0">
                <a:effectLst/>
                <a:latin typeface="Courier New" panose="02070309020205020404" pitchFamily="49" charset="0"/>
                <a:cs typeface="Courier New" panose="02070309020205020404" pitchFamily="49" charset="0"/>
              </a:rPr>
              <a:t> s)</a:t>
            </a:r>
            <a:endParaRPr lang="en-US" sz="1600" b="0" i="1"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It was not like I was asking for the </a:t>
            </a:r>
            <a:r>
              <a:rPr lang="en-US" sz="1800" b="1" i="0" dirty="0">
                <a:solidFill>
                  <a:schemeClr val="accent5"/>
                </a:solidFill>
                <a:effectLst/>
                <a:latin typeface="Courier New" panose="02070309020205020404" pitchFamily="49" charset="0"/>
                <a:cs typeface="Courier New" panose="02070309020205020404" pitchFamily="49" charset="0"/>
              </a:rPr>
              <a:t>cod</a:t>
            </a:r>
            <a:r>
              <a:rPr lang="en-US" sz="1800" b="0" i="0" dirty="0">
                <a:effectLst/>
                <a:latin typeface="Courier New" panose="02070309020205020404" pitchFamily="49" charset="0"/>
                <a:cs typeface="Courier New" panose="02070309020205020404" pitchFamily="49" charset="0"/>
              </a:rPr>
              <a:t> to a new clear bunker or anything like that but the amount of resistance </a:t>
            </a:r>
            <a:r>
              <a:rPr lang="en-US" sz="1800" b="0" i="0" dirty="0" err="1">
                <a:effectLst/>
                <a:latin typeface="Courier New" panose="02070309020205020404" pitchFamily="49" charset="0"/>
                <a:cs typeface="Courier New" panose="02070309020205020404" pitchFamily="49" charset="0"/>
              </a:rPr>
              <a:t>i</a:t>
            </a:r>
            <a:r>
              <a:rPr lang="en-US" sz="1800" b="0" i="0" dirty="0">
                <a:effectLst/>
                <a:latin typeface="Courier New" panose="02070309020205020404" pitchFamily="49" charset="0"/>
                <a:cs typeface="Courier New" panose="02070309020205020404" pitchFamily="49" charset="0"/>
              </a:rPr>
              <a:t> got from this      (</a:t>
            </a:r>
            <a:r>
              <a:rPr lang="de-DE" sz="1800" b="0" i="1" dirty="0">
                <a:effectLst/>
                <a:latin typeface="Courier New" panose="02070309020205020404" pitchFamily="49" charset="0"/>
                <a:cs typeface="Courier New" panose="02070309020205020404" pitchFamily="49" charset="0"/>
              </a:rPr>
              <a:t>1.044 s)</a:t>
            </a:r>
            <a:endParaRPr lang="en-US" sz="1800" b="0" i="1"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It wasn't like I was asking for the code to a </a:t>
            </a:r>
            <a:r>
              <a:rPr lang="en-US" sz="1800" b="1" i="0" dirty="0" err="1">
                <a:solidFill>
                  <a:schemeClr val="accent5"/>
                </a:solidFill>
                <a:effectLst/>
                <a:latin typeface="Courier New" panose="02070309020205020404" pitchFamily="49" charset="0"/>
                <a:cs typeface="Courier New" panose="02070309020205020404" pitchFamily="49" charset="0"/>
              </a:rPr>
              <a:t>nclear</a:t>
            </a:r>
            <a:r>
              <a:rPr lang="en-US" sz="1800" b="0" i="0" dirty="0">
                <a:effectLst/>
                <a:latin typeface="Courier New" panose="02070309020205020404" pitchFamily="49" charset="0"/>
                <a:cs typeface="Courier New" panose="02070309020205020404" pitchFamily="49" charset="0"/>
              </a:rPr>
              <a:t> bunker or anything like that but the amount of resistance </a:t>
            </a:r>
            <a:r>
              <a:rPr lang="en-US" sz="1800" b="0" i="0" dirty="0" err="1">
                <a:effectLst/>
                <a:latin typeface="Courier New" panose="02070309020205020404" pitchFamily="49" charset="0"/>
                <a:cs typeface="Courier New" panose="02070309020205020404" pitchFamily="49" charset="0"/>
              </a:rPr>
              <a:t>i</a:t>
            </a:r>
            <a:r>
              <a:rPr lang="en-US" sz="1800" b="0" i="0" dirty="0">
                <a:effectLst/>
                <a:latin typeface="Courier New" panose="02070309020205020404" pitchFamily="49" charset="0"/>
                <a:cs typeface="Courier New" panose="02070309020205020404" pitchFamily="49" charset="0"/>
              </a:rPr>
              <a:t> got from this     </a:t>
            </a:r>
            <a:r>
              <a:rPr lang="en-US" sz="1800" b="0" i="1" dirty="0">
                <a:effectLst/>
                <a:latin typeface="Courier New" panose="02070309020205020404" pitchFamily="49" charset="0"/>
                <a:cs typeface="Courier New" panose="02070309020205020404" pitchFamily="49" charset="0"/>
              </a:rPr>
              <a:t>      (</a:t>
            </a:r>
            <a:r>
              <a:rPr lang="de-DE" sz="1800" b="0" i="1" dirty="0">
                <a:effectLst/>
                <a:latin typeface="Courier New" panose="02070309020205020404" pitchFamily="49" charset="0"/>
                <a:cs typeface="Courier New" panose="02070309020205020404" pitchFamily="49" charset="0"/>
              </a:rPr>
              <a:t>1.167 s)</a:t>
            </a:r>
            <a:endParaRPr lang="en-US" sz="1800" b="0" i="0"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It wasn't like I was asking for the code to a nuclear bunker or anything like that but the amount of resistance </a:t>
            </a:r>
            <a:r>
              <a:rPr lang="en-US" sz="1800" b="0" i="0" dirty="0" err="1">
                <a:effectLst/>
                <a:latin typeface="Courier New" panose="02070309020205020404" pitchFamily="49" charset="0"/>
                <a:cs typeface="Courier New" panose="02070309020205020404" pitchFamily="49" charset="0"/>
              </a:rPr>
              <a:t>i</a:t>
            </a:r>
            <a:r>
              <a:rPr lang="en-US" sz="1800" b="0" i="0" dirty="0">
                <a:effectLst/>
                <a:latin typeface="Courier New" panose="02070309020205020404" pitchFamily="49" charset="0"/>
                <a:cs typeface="Courier New" panose="02070309020205020404" pitchFamily="49" charset="0"/>
              </a:rPr>
              <a:t> got from this           (</a:t>
            </a:r>
            <a:r>
              <a:rPr lang="de-DE" sz="1800" b="0" i="1" dirty="0">
                <a:effectLst/>
                <a:latin typeface="Courier New" panose="02070309020205020404" pitchFamily="49" charset="0"/>
                <a:cs typeface="Courier New" panose="02070309020205020404" pitchFamily="49" charset="0"/>
              </a:rPr>
              <a:t>1.106 s)</a:t>
            </a:r>
            <a:endParaRPr lang="en-US" sz="1800" b="0" i="0" dirty="0">
              <a:effectLst/>
              <a:latin typeface="Courier New" panose="02070309020205020404" pitchFamily="49" charset="0"/>
              <a:cs typeface="Courier New" panose="02070309020205020404" pitchFamily="49" charset="0"/>
            </a:endParaRPr>
          </a:p>
          <a:p>
            <a:pPr marL="0" indent="0" algn="just">
              <a:buNone/>
            </a:pPr>
            <a:endParaRPr lang="de-DE" sz="18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4073CA8-AF19-4221-B41D-681080F7C102}"/>
              </a:ext>
            </a:extLst>
          </p:cNvPr>
          <p:cNvSpPr>
            <a:spLocks noGrp="1"/>
          </p:cNvSpPr>
          <p:nvPr>
            <p:ph type="sldNum" sz="quarter" idx="12"/>
          </p:nvPr>
        </p:nvSpPr>
        <p:spPr/>
        <p:txBody>
          <a:bodyPr/>
          <a:lstStyle/>
          <a:p>
            <a:fld id="{D8DA9DAA-006C-4F4B-980E-E3DF019B24E2}" type="slidenum">
              <a:rPr lang="en-US" smtClean="0"/>
              <a:t>41</a:t>
            </a:fld>
            <a:endParaRPr lang="en-US" dirty="0"/>
          </a:p>
        </p:txBody>
      </p:sp>
      <p:pic>
        <p:nvPicPr>
          <p:cNvPr id="5" name="Graphic 4" descr="Checkmark outline">
            <a:extLst>
              <a:ext uri="{FF2B5EF4-FFF2-40B4-BE49-F238E27FC236}">
                <a16:creationId xmlns:a16="http://schemas.microsoft.com/office/drawing/2014/main" id="{F2B73C21-DCF3-4D75-828F-008C0C582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53800" y="3726150"/>
            <a:ext cx="512899" cy="512899"/>
          </a:xfrm>
          <a:prstGeom prst="rect">
            <a:avLst/>
          </a:prstGeom>
        </p:spPr>
      </p:pic>
    </p:spTree>
    <p:extLst>
      <p:ext uri="{BB962C8B-B14F-4D97-AF65-F5344CB8AC3E}">
        <p14:creationId xmlns:p14="http://schemas.microsoft.com/office/powerpoint/2010/main" val="16878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BB81-C638-4091-A063-78A54B658C51}"/>
              </a:ext>
            </a:extLst>
          </p:cNvPr>
          <p:cNvSpPr>
            <a:spLocks noGrp="1"/>
          </p:cNvSpPr>
          <p:nvPr>
            <p:ph type="title"/>
          </p:nvPr>
        </p:nvSpPr>
        <p:spPr/>
        <p:txBody>
          <a:bodyPr>
            <a:noAutofit/>
          </a:bodyPr>
          <a:lstStyle/>
          <a:p>
            <a:r>
              <a:rPr lang="en-US" sz="2400" b="1" i="1" dirty="0">
                <a:solidFill>
                  <a:schemeClr val="tx2">
                    <a:lumMod val="50000"/>
                    <a:lumOff val="50000"/>
                  </a:schemeClr>
                </a:solidFill>
                <a:effectLst/>
                <a:highlight>
                  <a:srgbClr val="C0C0C0"/>
                </a:highlight>
                <a:latin typeface="Courier New" panose="02070309020205020404" pitchFamily="49" charset="0"/>
                <a:cs typeface="Courier New" panose="02070309020205020404" pitchFamily="49" charset="0"/>
              </a:rPr>
              <a:t>“Oh, he has been away from New York—he has been all round the world. He doesn't know many people here, but he's very sociable, and he wants to know every one.”   Sample-Audio-2 </a:t>
            </a:r>
            <a:endParaRPr lang="de-DE" sz="23900" b="1" dirty="0">
              <a:solidFill>
                <a:schemeClr val="tx2">
                  <a:lumMod val="50000"/>
                  <a:lumOff val="50000"/>
                </a:schemeClr>
              </a:solidFill>
              <a:highlight>
                <a:srgbClr val="C0C0C0"/>
              </a:highlight>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814A7D03-F96B-41BF-92D1-514FDFF1B9E4}"/>
              </a:ext>
            </a:extLst>
          </p:cNvPr>
          <p:cNvSpPr>
            <a:spLocks noGrp="1"/>
          </p:cNvSpPr>
          <p:nvPr>
            <p:ph idx="1"/>
          </p:nvPr>
        </p:nvSpPr>
        <p:spPr>
          <a:xfrm>
            <a:off x="838199" y="1825625"/>
            <a:ext cx="11213893" cy="4351338"/>
          </a:xfrm>
        </p:spPr>
        <p:txBody>
          <a:bodyPr>
            <a:normAutofit/>
          </a:bodyPr>
          <a:lstStyle/>
          <a:p>
            <a:pPr marL="514350" indent="-514350">
              <a:buFont typeface="+mj-lt"/>
              <a:buAutoNum type="arabicPeriod"/>
            </a:pPr>
            <a:r>
              <a:rPr lang="en-US" sz="1800" b="0" i="0" dirty="0">
                <a:solidFill>
                  <a:srgbClr val="064E3B"/>
                </a:solidFill>
                <a:effectLst/>
                <a:latin typeface="Courier New" panose="02070309020205020404" pitchFamily="49" charset="0"/>
                <a:cs typeface="Courier New" panose="02070309020205020404" pitchFamily="49" charset="0"/>
              </a:rPr>
              <a:t>Oh he has been away from new york he has been all round the world he doesn't know many people here but he's very sociable and he wants to know every one  		(</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.667</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pPr marL="514350" indent="-514350">
              <a:buFont typeface="+mj-lt"/>
              <a:buAutoNum type="arabicPeriod"/>
            </a:pPr>
            <a:r>
              <a:rPr lang="en-US" sz="1800" b="0" i="0" dirty="0">
                <a:solidFill>
                  <a:srgbClr val="064E3B"/>
                </a:solidFill>
                <a:effectLst/>
                <a:latin typeface="Courier New" panose="02070309020205020404" pitchFamily="49" charset="0"/>
                <a:cs typeface="Courier New" panose="02070309020205020404" pitchFamily="49" charset="0"/>
              </a:rPr>
              <a:t>Oh he has been away from new york he has been all round the world he doesn't know many people here but he's very sociable and he wants to know every one    		(</a:t>
            </a:r>
            <a:r>
              <a:rPr lang="de-DE" sz="1800" b="0" i="1" dirty="0">
                <a:effectLst/>
                <a:latin typeface="Courier New" panose="02070309020205020404" pitchFamily="49" charset="0"/>
                <a:cs typeface="Courier New" panose="02070309020205020404" pitchFamily="49" charset="0"/>
              </a:rPr>
              <a:t>1.560 s)</a:t>
            </a:r>
            <a:endParaRPr lang="en-US" sz="1800" b="0" i="1" dirty="0">
              <a:effectLst/>
              <a:latin typeface="Courier New" panose="02070309020205020404" pitchFamily="49" charset="0"/>
              <a:cs typeface="Courier New" panose="02070309020205020404" pitchFamily="49" charset="0"/>
            </a:endParaRPr>
          </a:p>
          <a:p>
            <a:pPr marL="514350" indent="-514350">
              <a:buFont typeface="+mj-lt"/>
              <a:buAutoNum type="arabicPeriod"/>
            </a:pPr>
            <a:r>
              <a:rPr lang="en-US" sz="1800" b="0" i="0" dirty="0">
                <a:solidFill>
                  <a:srgbClr val="064E3B"/>
                </a:solidFill>
                <a:effectLst/>
                <a:latin typeface="Courier New" panose="02070309020205020404" pitchFamily="49" charset="0"/>
                <a:cs typeface="Courier New" panose="02070309020205020404" pitchFamily="49" charset="0"/>
              </a:rPr>
              <a:t>Oh he has been away from new york he has been all round the world he doesn't know many people here but he's very sociable and he wants to know every one    		(</a:t>
            </a:r>
            <a:r>
              <a:rPr lang="de-DE" sz="1800" i="1" dirty="0">
                <a:latin typeface="Courier New" panose="02070309020205020404" pitchFamily="49" charset="0"/>
                <a:cs typeface="Courier New" panose="02070309020205020404" pitchFamily="49" charset="0"/>
              </a:rPr>
              <a:t>2.214</a:t>
            </a:r>
            <a:r>
              <a:rPr lang="de-DE" sz="1800" b="0" i="1" dirty="0">
                <a:effectLst/>
                <a:latin typeface="Courier New" panose="02070309020205020404" pitchFamily="49" charset="0"/>
                <a:cs typeface="Courier New" panose="02070309020205020404" pitchFamily="49" charset="0"/>
              </a:rPr>
              <a:t> s)</a:t>
            </a:r>
            <a:endParaRPr lang="en-US" sz="1800" b="0" i="0" dirty="0">
              <a:solidFill>
                <a:srgbClr val="064E3B"/>
              </a:solidFill>
              <a:effectLst/>
              <a:latin typeface="Courier New" panose="02070309020205020404" pitchFamily="49" charset="0"/>
              <a:cs typeface="Courier New" panose="02070309020205020404" pitchFamily="49" charset="0"/>
            </a:endParaRPr>
          </a:p>
          <a:p>
            <a:pPr marL="514350" indent="-514350">
              <a:buFont typeface="+mj-lt"/>
              <a:buAutoNum type="arabicPeriod"/>
            </a:pPr>
            <a:r>
              <a:rPr lang="en-US" sz="1800" b="0" i="0" dirty="0">
                <a:solidFill>
                  <a:srgbClr val="064E3B"/>
                </a:solidFill>
                <a:effectLst/>
                <a:latin typeface="Courier New" panose="02070309020205020404" pitchFamily="49" charset="0"/>
                <a:cs typeface="Courier New" panose="02070309020205020404" pitchFamily="49" charset="0"/>
              </a:rPr>
              <a:t>Oh he has been away from new york he has been all round the world he doesn't know many people here but he's very sociable and he wants to know everyone      		(</a:t>
            </a:r>
            <a:r>
              <a:rPr lang="de-DE" sz="1800" b="0" i="1" dirty="0">
                <a:effectLst/>
                <a:latin typeface="Courier New" panose="02070309020205020404" pitchFamily="49" charset="0"/>
                <a:cs typeface="Courier New" panose="02070309020205020404" pitchFamily="49" charset="0"/>
              </a:rPr>
              <a:t>1.406 s)</a:t>
            </a:r>
            <a:endParaRPr lang="en-US" sz="1800" b="0" i="1" dirty="0">
              <a:effectLst/>
              <a:latin typeface="Courier New" panose="02070309020205020404" pitchFamily="49" charset="0"/>
              <a:cs typeface="Courier New" panose="02070309020205020404" pitchFamily="49" charset="0"/>
            </a:endParaRPr>
          </a:p>
          <a:p>
            <a:pPr marL="514350" indent="-514350">
              <a:buFont typeface="+mj-lt"/>
              <a:buAutoNum type="arabicPeriod"/>
            </a:pPr>
            <a:endParaRPr lang="de-DE" sz="18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4073CA8-AF19-4221-B41D-681080F7C102}"/>
              </a:ext>
            </a:extLst>
          </p:cNvPr>
          <p:cNvSpPr>
            <a:spLocks noGrp="1"/>
          </p:cNvSpPr>
          <p:nvPr>
            <p:ph type="sldNum" sz="quarter" idx="12"/>
          </p:nvPr>
        </p:nvSpPr>
        <p:spPr/>
        <p:txBody>
          <a:bodyPr/>
          <a:lstStyle/>
          <a:p>
            <a:fld id="{D8DA9DAA-006C-4F4B-980E-E3DF019B24E2}" type="slidenum">
              <a:rPr lang="en-US" smtClean="0"/>
              <a:t>42</a:t>
            </a:fld>
            <a:endParaRPr lang="en-US" dirty="0"/>
          </a:p>
        </p:txBody>
      </p:sp>
    </p:spTree>
    <p:extLst>
      <p:ext uri="{BB962C8B-B14F-4D97-AF65-F5344CB8AC3E}">
        <p14:creationId xmlns:p14="http://schemas.microsoft.com/office/powerpoint/2010/main" val="2546280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7F41-3D5E-4888-8D44-42AEAAA50E43}"/>
              </a:ext>
            </a:extLst>
          </p:cNvPr>
          <p:cNvSpPr>
            <a:spLocks noGrp="1"/>
          </p:cNvSpPr>
          <p:nvPr>
            <p:ph type="title"/>
          </p:nvPr>
        </p:nvSpPr>
        <p:spPr/>
        <p:txBody>
          <a:bodyPr>
            <a:noAutofit/>
          </a:bodyPr>
          <a:lstStyle/>
          <a:p>
            <a:r>
              <a:rPr lang="en-US" sz="2400" b="1" i="1" dirty="0">
                <a:solidFill>
                  <a:schemeClr val="bg2">
                    <a:lumMod val="50000"/>
                  </a:schemeClr>
                </a:solidFill>
                <a:effectLst/>
                <a:highlight>
                  <a:srgbClr val="C0C0C0"/>
                </a:highlight>
                <a:latin typeface="Courier New" panose="02070309020205020404" pitchFamily="49" charset="0"/>
                <a:cs typeface="Courier New" panose="02070309020205020404" pitchFamily="49" charset="0"/>
              </a:rPr>
              <a:t>chances are that they are rooted in the productivity crisis   Sample-Audio-3</a:t>
            </a:r>
            <a:endParaRPr lang="de-DE" sz="2400" b="1" dirty="0">
              <a:solidFill>
                <a:schemeClr val="bg2">
                  <a:lumMod val="50000"/>
                </a:schemeClr>
              </a:solidFill>
              <a:highlight>
                <a:srgbClr val="C0C0C0"/>
              </a:highlight>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D445E271-BDE8-405A-92C8-3FC03D04C32A}"/>
              </a:ext>
            </a:extLst>
          </p:cNvPr>
          <p:cNvSpPr>
            <a:spLocks noGrp="1"/>
          </p:cNvSpPr>
          <p:nvPr>
            <p:ph idx="1"/>
          </p:nvPr>
        </p:nvSpPr>
        <p:spPr>
          <a:xfrm>
            <a:off x="838199" y="1825625"/>
            <a:ext cx="11123951" cy="4351338"/>
          </a:xfrm>
        </p:spPr>
        <p:txBody>
          <a:bodyPr>
            <a:normAutofit/>
          </a:bodyPr>
          <a:lstStyle/>
          <a:p>
            <a:r>
              <a:rPr lang="en-US" sz="1800" b="0" i="0" dirty="0">
                <a:solidFill>
                  <a:srgbClr val="064E3B"/>
                </a:solidFill>
                <a:effectLst/>
                <a:latin typeface="Courier New" panose="02070309020205020404" pitchFamily="49" charset="0"/>
                <a:cs typeface="Courier New" panose="02070309020205020404" pitchFamily="49" charset="0"/>
              </a:rPr>
              <a:t>Chances are that they are </a:t>
            </a:r>
            <a:r>
              <a:rPr lang="en-US" sz="1800" b="0" i="0" dirty="0" err="1">
                <a:solidFill>
                  <a:srgbClr val="FF0000"/>
                </a:solidFill>
                <a:effectLst/>
                <a:latin typeface="Courier New" panose="02070309020205020404" pitchFamily="49" charset="0"/>
                <a:cs typeface="Courier New" panose="02070309020205020404" pitchFamily="49" charset="0"/>
              </a:rPr>
              <a:t>rutedi</a:t>
            </a:r>
            <a:r>
              <a:rPr lang="en-US" sz="1800" b="0" i="0" dirty="0">
                <a:solidFill>
                  <a:srgbClr val="064E3B"/>
                </a:solidFill>
                <a:effectLst/>
                <a:latin typeface="Courier New" panose="02070309020205020404" pitchFamily="49" charset="0"/>
                <a:cs typeface="Courier New" panose="02070309020205020404" pitchFamily="49" charset="0"/>
              </a:rPr>
              <a:t> the </a:t>
            </a:r>
            <a:r>
              <a:rPr lang="en-US" sz="1800" b="0" i="0" dirty="0" err="1">
                <a:solidFill>
                  <a:srgbClr val="FF0000"/>
                </a:solidFill>
                <a:effectLst/>
                <a:latin typeface="Courier New" panose="02070309020205020404" pitchFamily="49" charset="0"/>
                <a:cs typeface="Courier New" panose="02070309020205020404" pitchFamily="49" charset="0"/>
              </a:rPr>
              <a:t>prodetivity</a:t>
            </a:r>
            <a:r>
              <a:rPr lang="en-US" sz="1800" b="0" i="0" dirty="0">
                <a:solidFill>
                  <a:srgbClr val="FF0000"/>
                </a:solidFill>
                <a:effectLst/>
                <a:latin typeface="Courier New" panose="02070309020205020404" pitchFamily="49" charset="0"/>
                <a:cs typeface="Courier New" panose="02070309020205020404" pitchFamily="49" charset="0"/>
              </a:rPr>
              <a:t> </a:t>
            </a:r>
            <a:r>
              <a:rPr lang="en-US" sz="1800" b="0" i="0" dirty="0" err="1">
                <a:solidFill>
                  <a:srgbClr val="FF0000"/>
                </a:solidFill>
                <a:effectLst/>
                <a:latin typeface="Courier New" panose="02070309020205020404" pitchFamily="49" charset="0"/>
                <a:cs typeface="Courier New" panose="02070309020205020404" pitchFamily="49" charset="0"/>
              </a:rPr>
              <a:t>crizes</a:t>
            </a:r>
            <a:r>
              <a:rPr lang="en-US" sz="1800" b="0" i="0" dirty="0">
                <a:solidFill>
                  <a:srgbClr val="FF0000"/>
                </a:solidFill>
                <a:effectLst/>
                <a:latin typeface="Courier New" panose="02070309020205020404" pitchFamily="49" charset="0"/>
                <a:cs typeface="Courier New" panose="02070309020205020404" pitchFamily="49" charset="0"/>
              </a:rPr>
              <a:t>  </a:t>
            </a:r>
            <a:r>
              <a:rPr lang="en-US" sz="1800" b="0" i="0" dirty="0">
                <a:solidFill>
                  <a:srgbClr val="064E3B"/>
                </a:solidFill>
                <a:effectLst/>
                <a:latin typeface="Courier New" panose="02070309020205020404" pitchFamily="49" charset="0"/>
                <a:cs typeface="Courier New" panose="02070309020205020404" pitchFamily="49" charset="0"/>
              </a:rPr>
              <a:t>(</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.348</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b="0" i="0" dirty="0">
              <a:solidFill>
                <a:srgbClr val="FF0000"/>
              </a:solidFill>
              <a:effectLst/>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Chances are that they are rooted in the productivity </a:t>
            </a:r>
            <a:r>
              <a:rPr lang="en-US" sz="1800" b="0" i="0" dirty="0">
                <a:solidFill>
                  <a:srgbClr val="FF0000"/>
                </a:solidFill>
                <a:effectLst/>
                <a:latin typeface="Courier New" panose="02070309020205020404" pitchFamily="49" charset="0"/>
                <a:cs typeface="Courier New" panose="02070309020205020404" pitchFamily="49" charset="0"/>
              </a:rPr>
              <a:t>crises </a:t>
            </a:r>
            <a:r>
              <a:rPr lang="en-US" sz="1800" b="0" i="0" dirty="0">
                <a:solidFill>
                  <a:srgbClr val="064E3B"/>
                </a:solidFill>
                <a:effectLst/>
                <a:latin typeface="Courier New" panose="02070309020205020404" pitchFamily="49" charset="0"/>
                <a:cs typeface="Courier New" panose="02070309020205020404" pitchFamily="49" charset="0"/>
              </a:rPr>
              <a:t>(</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.747</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dirty="0">
              <a:solidFill>
                <a:srgbClr val="FF0000"/>
              </a:solidFill>
              <a:latin typeface="Courier New" panose="02070309020205020404" pitchFamily="49" charset="0"/>
              <a:cs typeface="Courier New" panose="02070309020205020404" pitchFamily="49" charset="0"/>
            </a:endParaRPr>
          </a:p>
          <a:p>
            <a:r>
              <a:rPr lang="en-US" sz="1800" b="0" i="0" dirty="0">
                <a:solidFill>
                  <a:schemeClr val="tx1">
                    <a:lumMod val="65000"/>
                    <a:lumOff val="35000"/>
                  </a:schemeClr>
                </a:solidFill>
                <a:effectLst/>
                <a:latin typeface="Courier New" panose="02070309020205020404" pitchFamily="49" charset="0"/>
                <a:cs typeface="Courier New" panose="02070309020205020404" pitchFamily="49" charset="0"/>
              </a:rPr>
              <a:t>Chances are that they are rooted in the productivity crisis (</a:t>
            </a:r>
            <a:r>
              <a:rPr lang="de-DE" sz="1800" b="0" i="1" dirty="0">
                <a:solidFill>
                  <a:schemeClr val="tx1">
                    <a:lumMod val="65000"/>
                    <a:lumOff val="35000"/>
                  </a:schemeClr>
                </a:solidFill>
                <a:effectLst/>
                <a:latin typeface="Courier New" panose="02070309020205020404" pitchFamily="49" charset="0"/>
                <a:cs typeface="Courier New" panose="02070309020205020404" pitchFamily="49" charset="0"/>
              </a:rPr>
              <a:t>0</a:t>
            </a:r>
            <a:r>
              <a:rPr lang="de-DE" sz="1800" i="1" dirty="0">
                <a:solidFill>
                  <a:schemeClr val="tx1">
                    <a:lumMod val="65000"/>
                    <a:lumOff val="35000"/>
                  </a:schemeClr>
                </a:solidFill>
                <a:latin typeface="Courier New" panose="02070309020205020404" pitchFamily="49" charset="0"/>
                <a:cs typeface="Courier New" panose="02070309020205020404" pitchFamily="49" charset="0"/>
              </a:rPr>
              <a:t>.767</a:t>
            </a:r>
            <a:r>
              <a:rPr lang="de-DE" sz="1800" b="0" i="1" dirty="0">
                <a:solidFill>
                  <a:schemeClr val="tx1">
                    <a:lumMod val="65000"/>
                    <a:lumOff val="35000"/>
                  </a:schemeClr>
                </a:solidFill>
                <a:effectLst/>
                <a:latin typeface="Courier New" panose="02070309020205020404" pitchFamily="49" charset="0"/>
                <a:cs typeface="Courier New" panose="02070309020205020404" pitchFamily="49" charset="0"/>
              </a:rPr>
              <a:t> s)</a:t>
            </a:r>
            <a:endParaRPr lang="en-US" sz="1800" b="0" i="1" dirty="0">
              <a:solidFill>
                <a:schemeClr val="tx1">
                  <a:lumMod val="65000"/>
                  <a:lumOff val="35000"/>
                </a:schemeClr>
              </a:solidFill>
              <a:effectLst/>
              <a:latin typeface="Courier New" panose="02070309020205020404" pitchFamily="49" charset="0"/>
              <a:cs typeface="Courier New" panose="02070309020205020404" pitchFamily="49" charset="0"/>
            </a:endParaRPr>
          </a:p>
          <a:p>
            <a:pPr marL="0" indent="0">
              <a:buNone/>
            </a:pPr>
            <a:endParaRPr lang="en-US" sz="1800" b="0" i="0" dirty="0">
              <a:solidFill>
                <a:schemeClr val="tx1">
                  <a:lumMod val="65000"/>
                  <a:lumOff val="35000"/>
                </a:schemeClr>
              </a:solidFill>
              <a:effectLst/>
              <a:latin typeface="Courier New" panose="02070309020205020404" pitchFamily="49" charset="0"/>
              <a:cs typeface="Courier New" panose="02070309020205020404" pitchFamily="49" charset="0"/>
            </a:endParaRPr>
          </a:p>
          <a:p>
            <a:r>
              <a:rPr lang="en-US" sz="1800" b="0" i="0" dirty="0">
                <a:solidFill>
                  <a:schemeClr val="tx1">
                    <a:lumMod val="65000"/>
                    <a:lumOff val="35000"/>
                  </a:schemeClr>
                </a:solidFill>
                <a:effectLst/>
                <a:latin typeface="Courier New" panose="02070309020205020404" pitchFamily="49" charset="0"/>
                <a:cs typeface="Courier New" panose="02070309020205020404" pitchFamily="49" charset="0"/>
              </a:rPr>
              <a:t>Chances are that they are rooted in the productivity crisis (</a:t>
            </a:r>
            <a:r>
              <a:rPr lang="de-DE" sz="1800" b="0" i="1" dirty="0">
                <a:solidFill>
                  <a:schemeClr val="tx1">
                    <a:lumMod val="65000"/>
                    <a:lumOff val="35000"/>
                  </a:schemeClr>
                </a:solidFill>
                <a:effectLst/>
                <a:latin typeface="Courier New" panose="02070309020205020404" pitchFamily="49" charset="0"/>
                <a:cs typeface="Courier New" panose="02070309020205020404" pitchFamily="49" charset="0"/>
              </a:rPr>
              <a:t>0</a:t>
            </a:r>
            <a:r>
              <a:rPr lang="de-DE" sz="1800" i="1" dirty="0">
                <a:solidFill>
                  <a:schemeClr val="tx1">
                    <a:lumMod val="65000"/>
                    <a:lumOff val="35000"/>
                  </a:schemeClr>
                </a:solidFill>
                <a:latin typeface="Courier New" panose="02070309020205020404" pitchFamily="49" charset="0"/>
                <a:cs typeface="Courier New" panose="02070309020205020404" pitchFamily="49" charset="0"/>
              </a:rPr>
              <a:t>.706</a:t>
            </a:r>
            <a:r>
              <a:rPr lang="de-DE" sz="1800" b="0" i="1" dirty="0">
                <a:solidFill>
                  <a:schemeClr val="tx1">
                    <a:lumMod val="65000"/>
                    <a:lumOff val="35000"/>
                  </a:schemeClr>
                </a:solidFill>
                <a:effectLst/>
                <a:latin typeface="Courier New" panose="02070309020205020404" pitchFamily="49" charset="0"/>
                <a:cs typeface="Courier New" panose="02070309020205020404" pitchFamily="49" charset="0"/>
              </a:rPr>
              <a:t> s)</a:t>
            </a:r>
            <a:endParaRPr lang="en-US" sz="1800" b="0" i="1" dirty="0">
              <a:solidFill>
                <a:schemeClr val="tx1">
                  <a:lumMod val="65000"/>
                  <a:lumOff val="35000"/>
                </a:schemeClr>
              </a:solidFill>
              <a:effectLst/>
              <a:latin typeface="Courier New" panose="02070309020205020404" pitchFamily="49" charset="0"/>
              <a:cs typeface="Courier New" panose="02070309020205020404" pitchFamily="49" charset="0"/>
            </a:endParaRPr>
          </a:p>
          <a:p>
            <a:pPr marL="0" indent="0">
              <a:buNone/>
            </a:pPr>
            <a:endParaRPr lang="de-DE" sz="1800" dirty="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0868786-7B34-4A65-B457-0EFE31F42E30}"/>
              </a:ext>
            </a:extLst>
          </p:cNvPr>
          <p:cNvSpPr>
            <a:spLocks noGrp="1"/>
          </p:cNvSpPr>
          <p:nvPr>
            <p:ph type="sldNum" sz="quarter" idx="12"/>
          </p:nvPr>
        </p:nvSpPr>
        <p:spPr/>
        <p:txBody>
          <a:bodyPr/>
          <a:lstStyle/>
          <a:p>
            <a:fld id="{D8DA9DAA-006C-4F4B-980E-E3DF019B24E2}" type="slidenum">
              <a:rPr lang="en-US" smtClean="0"/>
              <a:t>43</a:t>
            </a:fld>
            <a:endParaRPr lang="en-US" dirty="0"/>
          </a:p>
        </p:txBody>
      </p:sp>
      <p:pic>
        <p:nvPicPr>
          <p:cNvPr id="6" name="Graphic 5" descr="Checkmark outline">
            <a:extLst>
              <a:ext uri="{FF2B5EF4-FFF2-40B4-BE49-F238E27FC236}">
                <a16:creationId xmlns:a16="http://schemas.microsoft.com/office/drawing/2014/main" id="{26F3EE26-5A05-488E-9C34-9F8A855B56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0172" y="3172550"/>
            <a:ext cx="512899" cy="512899"/>
          </a:xfrm>
          <a:prstGeom prst="rect">
            <a:avLst/>
          </a:prstGeom>
        </p:spPr>
      </p:pic>
      <p:pic>
        <p:nvPicPr>
          <p:cNvPr id="9" name="Graphic 8" descr="Checkmark outline">
            <a:extLst>
              <a:ext uri="{FF2B5EF4-FFF2-40B4-BE49-F238E27FC236}">
                <a16:creationId xmlns:a16="http://schemas.microsoft.com/office/drawing/2014/main" id="{35910A24-CF0A-44DD-A3EE-F5989BDD62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3819" y="3864836"/>
            <a:ext cx="512899" cy="512899"/>
          </a:xfrm>
          <a:prstGeom prst="rect">
            <a:avLst/>
          </a:prstGeom>
        </p:spPr>
      </p:pic>
    </p:spTree>
    <p:extLst>
      <p:ext uri="{BB962C8B-B14F-4D97-AF65-F5344CB8AC3E}">
        <p14:creationId xmlns:p14="http://schemas.microsoft.com/office/powerpoint/2010/main" val="3042959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7575A0-FB0A-4C01-9C10-6A0FB0CEF0AB}"/>
              </a:ext>
            </a:extLst>
          </p:cNvPr>
          <p:cNvSpPr>
            <a:spLocks noGrp="1"/>
          </p:cNvSpPr>
          <p:nvPr>
            <p:ph type="sldNum" sz="quarter" idx="12"/>
          </p:nvPr>
        </p:nvSpPr>
        <p:spPr/>
        <p:txBody>
          <a:bodyPr/>
          <a:lstStyle/>
          <a:p>
            <a:fld id="{D8DA9DAA-006C-4F4B-980E-E3DF019B24E2}" type="slidenum">
              <a:rPr lang="en-US" smtClean="0"/>
              <a:t>44</a:t>
            </a:fld>
            <a:endParaRPr lang="en-US" dirty="0"/>
          </a:p>
        </p:txBody>
      </p:sp>
      <p:sp>
        <p:nvSpPr>
          <p:cNvPr id="8" name="Rectangle 4">
            <a:extLst>
              <a:ext uri="{FF2B5EF4-FFF2-40B4-BE49-F238E27FC236}">
                <a16:creationId xmlns:a16="http://schemas.microsoft.com/office/drawing/2014/main" id="{D076512F-E9E2-4834-AD9A-7AD34D9F14D6}"/>
              </a:ext>
            </a:extLst>
          </p:cNvPr>
          <p:cNvSpPr>
            <a:spLocks noChangeArrowheads="1"/>
          </p:cNvSpPr>
          <p:nvPr/>
        </p:nvSpPr>
        <p:spPr bwMode="auto">
          <a:xfrm>
            <a:off x="1030014" y="2202634"/>
            <a:ext cx="937522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40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4F0B3351-A6B6-432A-920A-5110F6B45B95}"/>
              </a:ext>
            </a:extLst>
          </p:cNvPr>
          <p:cNvSpPr>
            <a:spLocks noChangeArrowheads="1"/>
          </p:cNvSpPr>
          <p:nvPr/>
        </p:nvSpPr>
        <p:spPr bwMode="auto">
          <a:xfrm>
            <a:off x="909145" y="4105164"/>
            <a:ext cx="10620703"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32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EE889C5-E48B-4D6A-B044-EF0847D1861B}"/>
              </a:ext>
            </a:extLst>
          </p:cNvPr>
          <p:cNvSpPr txBox="1"/>
          <p:nvPr/>
        </p:nvSpPr>
        <p:spPr>
          <a:xfrm>
            <a:off x="909145" y="861598"/>
            <a:ext cx="11004331" cy="3970318"/>
          </a:xfrm>
          <a:prstGeom prst="rect">
            <a:avLst/>
          </a:prstGeom>
          <a:noFill/>
        </p:spPr>
        <p:txBody>
          <a:bodyPr wrap="square" rtlCol="0">
            <a:spAutoFit/>
          </a:bodyPr>
          <a:lstStyle/>
          <a:p>
            <a:r>
              <a:rPr kumimoji="0" lang="de-DE" altLang="de-DE" b="0" i="0" u="none" strike="noStrike" cap="none" normalizeH="0" baseline="0" dirty="0">
                <a:ln>
                  <a:noFill/>
                </a:ln>
                <a:solidFill>
                  <a:srgbClr val="000000"/>
                </a:solidFill>
                <a:effectLst/>
                <a:latin typeface="Courier New" panose="02070309020205020404" pitchFamily="49" charset="0"/>
              </a:rPr>
              <a:t>"SWEAT COVERED BRION'S BODY TRICKLING INTO THE TIGHT </a:t>
            </a:r>
            <a:r>
              <a:rPr kumimoji="0" lang="de-DE" altLang="de-DE" b="1" i="0" u="none" strike="noStrike" cap="none" normalizeH="0" baseline="0" dirty="0">
                <a:ln>
                  <a:noFill/>
                </a:ln>
                <a:solidFill>
                  <a:srgbClr val="FF0000"/>
                </a:solidFill>
                <a:effectLst/>
                <a:latin typeface="Courier New" panose="02070309020205020404" pitchFamily="49" charset="0"/>
              </a:rPr>
              <a:t>LOWING</a:t>
            </a:r>
            <a:r>
              <a:rPr kumimoji="0" lang="de-DE" altLang="de-DE" b="0" i="0" u="none" strike="noStrike" cap="none" normalizeH="0" baseline="0" dirty="0">
                <a:ln>
                  <a:noFill/>
                </a:ln>
                <a:solidFill>
                  <a:srgbClr val="000000"/>
                </a:solidFill>
                <a:effectLst/>
                <a:latin typeface="Courier New" panose="02070309020205020404" pitchFamily="49" charset="0"/>
              </a:rPr>
              <a:t> CLOTH THAT WAS THE ONLY GARMENT HE WORE"</a:t>
            </a:r>
            <a:r>
              <a:rPr kumimoji="0" lang="de-DE" altLang="de-DE" b="0" i="0" u="none" strike="noStrike" cap="none" normalizeH="0" baseline="0" dirty="0">
                <a:ln>
                  <a:noFill/>
                </a:ln>
                <a:solidFill>
                  <a:schemeClr val="tx1"/>
                </a:solidFill>
                <a:effectLst/>
              </a:rPr>
              <a:t> </a:t>
            </a:r>
          </a:p>
          <a:p>
            <a:endParaRPr lang="de-DE" altLang="de-DE" dirty="0">
              <a:latin typeface="Arial" panose="020B0604020202020204" pitchFamily="34" charset="0"/>
            </a:endParaRPr>
          </a:p>
          <a:p>
            <a:r>
              <a:rPr kumimoji="0" lang="de-DE" altLang="de-DE" b="0" i="0" u="none" strike="noStrike" cap="none" normalizeH="0" baseline="0" dirty="0">
                <a:ln>
                  <a:noFill/>
                </a:ln>
                <a:solidFill>
                  <a:srgbClr val="000000"/>
                </a:solidFill>
                <a:effectLst/>
                <a:latin typeface="Courier New" panose="02070309020205020404" pitchFamily="49" charset="0"/>
              </a:rPr>
              <a:t>"SWEAT COVERED BRION'S BODY TRICKLING INTO THE TIGHT LOIN CLOTH THAT WAS THE ONLY GARMENT HE WORE"</a:t>
            </a:r>
            <a:r>
              <a:rPr kumimoji="0" lang="de-DE" altLang="de-DE" b="0" i="0" u="none" strike="noStrike" cap="none" normalizeH="0" baseline="0" dirty="0">
                <a:ln>
                  <a:noFill/>
                </a:ln>
                <a:solidFill>
                  <a:schemeClr val="tx1"/>
                </a:solidFill>
                <a:effectLst/>
              </a:rPr>
              <a:t> </a:t>
            </a:r>
            <a:endParaRPr kumimoji="0" lang="de-DE" altLang="de-DE" b="0" i="0" u="none" strike="noStrike" cap="none" normalizeH="0" baseline="0" dirty="0">
              <a:ln>
                <a:noFill/>
              </a:ln>
              <a:solidFill>
                <a:schemeClr val="tx1"/>
              </a:solidFill>
              <a:effectLst/>
              <a:latin typeface="Arial" panose="020B0604020202020204" pitchFamily="34" charset="0"/>
            </a:endParaRPr>
          </a:p>
          <a:p>
            <a:endParaRPr kumimoji="0" lang="de-DE" altLang="de-DE" b="0" i="0" u="none" strike="noStrike" cap="none" normalizeH="0" baseline="0" dirty="0">
              <a:ln>
                <a:noFill/>
              </a:ln>
              <a:solidFill>
                <a:schemeClr val="tx1"/>
              </a:solidFill>
              <a:effectLst/>
              <a:latin typeface="Arial" panose="020B0604020202020204" pitchFamily="34" charset="0"/>
            </a:endParaRPr>
          </a:p>
          <a:p>
            <a:endParaRPr lang="de-DE" altLang="de-DE" dirty="0">
              <a:latin typeface="Arial" panose="020B0604020202020204" pitchFamily="34" charset="0"/>
            </a:endParaRPr>
          </a:p>
          <a:p>
            <a:r>
              <a:rPr kumimoji="0" lang="de-DE" altLang="de-DE" b="0" i="0" u="none" strike="noStrike" cap="none" normalizeH="0" baseline="0" dirty="0">
                <a:ln>
                  <a:noFill/>
                </a:ln>
                <a:solidFill>
                  <a:srgbClr val="000000"/>
                </a:solidFill>
                <a:effectLst/>
                <a:latin typeface="Courier New" panose="02070309020205020404" pitchFamily="49" charset="0"/>
              </a:rPr>
              <a:t>"SWEAT COVERED BRION'S BODY TRICKLING INTO THE TIGHT LOIN CLOTH THAT WAS THE ONLY GARMENT HE WORE"</a:t>
            </a:r>
            <a:r>
              <a:rPr kumimoji="0" lang="de-DE" altLang="de-DE" b="0" i="0" u="none" strike="noStrike" cap="none" normalizeH="0" baseline="0" dirty="0">
                <a:ln>
                  <a:noFill/>
                </a:ln>
                <a:solidFill>
                  <a:schemeClr val="tx1"/>
                </a:solidFill>
                <a:effectLst/>
              </a:rPr>
              <a:t> </a:t>
            </a:r>
            <a:endParaRPr kumimoji="0" lang="de-DE" altLang="de-DE" b="0" i="0" u="none" strike="noStrike" cap="none" normalizeH="0" baseline="0" dirty="0">
              <a:ln>
                <a:noFill/>
              </a:ln>
              <a:solidFill>
                <a:schemeClr val="tx1"/>
              </a:solidFill>
              <a:effectLst/>
              <a:latin typeface="Arial" panose="020B0604020202020204" pitchFamily="34" charset="0"/>
            </a:endParaRPr>
          </a:p>
          <a:p>
            <a:endParaRPr kumimoji="0" lang="de-DE" altLang="de-DE" b="0" i="0" u="none" strike="noStrike" cap="none" normalizeH="0" baseline="0" dirty="0">
              <a:ln>
                <a:noFill/>
              </a:ln>
              <a:solidFill>
                <a:schemeClr val="tx1"/>
              </a:solidFill>
              <a:effectLst/>
              <a:latin typeface="Arial" panose="020B0604020202020204" pitchFamily="34" charset="0"/>
            </a:endParaRPr>
          </a:p>
          <a:p>
            <a:r>
              <a:rPr kumimoji="0" lang="de-DE" altLang="de-DE" b="0" i="0" u="none" strike="noStrike" cap="none" normalizeH="0" baseline="0" dirty="0">
                <a:ln>
                  <a:noFill/>
                </a:ln>
                <a:solidFill>
                  <a:srgbClr val="000000"/>
                </a:solidFill>
                <a:effectLst/>
                <a:latin typeface="Courier New" panose="02070309020205020404" pitchFamily="49" charset="0"/>
              </a:rPr>
              <a:t>"SWEAT COVERED BRION'S BODY TRICKLING INTO THE TIGHT LOIN CLOTH THAT WAS THE ONLY GARMENT HE WORE"</a:t>
            </a:r>
            <a:r>
              <a:rPr kumimoji="0" lang="de-DE" altLang="de-DE" b="0" i="0" u="none" strike="noStrike" cap="none" normalizeH="0" baseline="0" dirty="0">
                <a:ln>
                  <a:noFill/>
                </a:ln>
                <a:solidFill>
                  <a:schemeClr val="tx1"/>
                </a:solidFill>
                <a:effectLst/>
              </a:rPr>
              <a:t> </a:t>
            </a:r>
            <a:endParaRPr kumimoji="0" lang="de-DE" altLang="de-DE" b="0" i="0" u="none" strike="noStrike" cap="none" normalizeH="0" baseline="0" dirty="0">
              <a:ln>
                <a:noFill/>
              </a:ln>
              <a:solidFill>
                <a:schemeClr val="tx1"/>
              </a:solidFill>
              <a:effectLst/>
              <a:latin typeface="Arial" panose="020B0604020202020204" pitchFamily="34" charset="0"/>
            </a:endParaRPr>
          </a:p>
          <a:p>
            <a:endParaRPr kumimoji="0" lang="de-DE" altLang="de-DE" b="0" i="0" u="none" strike="noStrike" cap="none" normalizeH="0" baseline="0" dirty="0">
              <a:ln>
                <a:noFill/>
              </a:ln>
              <a:solidFill>
                <a:schemeClr val="tx1"/>
              </a:solidFill>
              <a:effectLst/>
              <a:latin typeface="Arial" panose="020B0604020202020204" pitchFamily="34" charset="0"/>
            </a:endParaRPr>
          </a:p>
          <a:p>
            <a:endParaRPr lang="de-DE" dirty="0"/>
          </a:p>
        </p:txBody>
      </p:sp>
    </p:spTree>
    <p:extLst>
      <p:ext uri="{BB962C8B-B14F-4D97-AF65-F5344CB8AC3E}">
        <p14:creationId xmlns:p14="http://schemas.microsoft.com/office/powerpoint/2010/main" val="3024078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7F41-3D5E-4888-8D44-42AEAAA50E43}"/>
              </a:ext>
            </a:extLst>
          </p:cNvPr>
          <p:cNvSpPr>
            <a:spLocks noGrp="1"/>
          </p:cNvSpPr>
          <p:nvPr>
            <p:ph type="title"/>
          </p:nvPr>
        </p:nvSpPr>
        <p:spPr>
          <a:xfrm>
            <a:off x="659567" y="365125"/>
            <a:ext cx="11123951" cy="1325563"/>
          </a:xfrm>
        </p:spPr>
        <p:txBody>
          <a:bodyPr>
            <a:noAutofit/>
          </a:bodyPr>
          <a:lstStyle/>
          <a:p>
            <a:r>
              <a:rPr lang="en-US" sz="2800" b="1" i="1" dirty="0">
                <a:solidFill>
                  <a:schemeClr val="bg2">
                    <a:lumMod val="50000"/>
                  </a:schemeClr>
                </a:solidFill>
                <a:effectLst/>
                <a:highlight>
                  <a:srgbClr val="C0C0C0"/>
                </a:highlight>
                <a:latin typeface="Courier New" panose="02070309020205020404" pitchFamily="49" charset="0"/>
                <a:cs typeface="Courier New" panose="02070309020205020404" pitchFamily="49" charset="0"/>
              </a:rPr>
              <a:t>I am checking the performance of speech to text recognition  </a:t>
            </a:r>
            <a:endParaRPr lang="de-DE" sz="2800" b="1" dirty="0">
              <a:solidFill>
                <a:schemeClr val="bg2">
                  <a:lumMod val="50000"/>
                </a:schemeClr>
              </a:solidFill>
              <a:highlight>
                <a:srgbClr val="C0C0C0"/>
              </a:highlight>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D445E271-BDE8-405A-92C8-3FC03D04C32A}"/>
              </a:ext>
            </a:extLst>
          </p:cNvPr>
          <p:cNvSpPr>
            <a:spLocks noGrp="1"/>
          </p:cNvSpPr>
          <p:nvPr>
            <p:ph idx="1"/>
          </p:nvPr>
        </p:nvSpPr>
        <p:spPr>
          <a:xfrm>
            <a:off x="838199" y="1825625"/>
            <a:ext cx="11123951" cy="4351338"/>
          </a:xfrm>
        </p:spPr>
        <p:txBody>
          <a:bodyPr>
            <a:normAutofit/>
          </a:bodyPr>
          <a:lstStyle/>
          <a:p>
            <a:r>
              <a:rPr lang="en-US" sz="1800" b="0" i="0" dirty="0">
                <a:solidFill>
                  <a:srgbClr val="064E3B"/>
                </a:solidFill>
                <a:effectLst/>
                <a:latin typeface="Courier New" panose="02070309020205020404" pitchFamily="49" charset="0"/>
                <a:cs typeface="Courier New" panose="02070309020205020404" pitchFamily="49" charset="0"/>
              </a:rPr>
              <a:t>I am checking the performance of speech to </a:t>
            </a:r>
            <a:r>
              <a:rPr lang="en-US" sz="1800" b="0" i="0" dirty="0" err="1">
                <a:solidFill>
                  <a:srgbClr val="FF0000"/>
                </a:solidFill>
                <a:effectLst/>
                <a:latin typeface="Courier New" panose="02070309020205020404" pitchFamily="49" charset="0"/>
                <a:cs typeface="Courier New" panose="02070309020205020404" pitchFamily="49" charset="0"/>
              </a:rPr>
              <a:t>extrecognition</a:t>
            </a:r>
            <a:r>
              <a:rPr lang="en-US" sz="1800" b="0" i="0" dirty="0">
                <a:solidFill>
                  <a:srgbClr val="064E3B"/>
                </a:solidFill>
                <a:effectLst/>
                <a:latin typeface="Courier New" panose="02070309020205020404" pitchFamily="49" charset="0"/>
                <a:cs typeface="Courier New" panose="02070309020205020404" pitchFamily="49" charset="0"/>
              </a:rPr>
              <a:t> (</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.458</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b="0" i="0" dirty="0">
              <a:solidFill>
                <a:srgbClr val="FF0000"/>
              </a:solidFill>
              <a:effectLst/>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I am </a:t>
            </a:r>
            <a:r>
              <a:rPr lang="en-US" sz="1800" b="0" i="0" dirty="0">
                <a:solidFill>
                  <a:srgbClr val="FF0000"/>
                </a:solidFill>
                <a:effectLst/>
                <a:latin typeface="Courier New" panose="02070309020205020404" pitchFamily="49" charset="0"/>
                <a:cs typeface="Courier New" panose="02070309020205020404" pitchFamily="49" charset="0"/>
              </a:rPr>
              <a:t>taking</a:t>
            </a:r>
            <a:r>
              <a:rPr lang="en-US" sz="1800" b="0" i="0" dirty="0">
                <a:solidFill>
                  <a:srgbClr val="064E3B"/>
                </a:solidFill>
                <a:effectLst/>
                <a:latin typeface="Courier New" panose="02070309020205020404" pitchFamily="49" charset="0"/>
                <a:cs typeface="Courier New" panose="02070309020205020404" pitchFamily="49" charset="0"/>
              </a:rPr>
              <a:t> the performance of speech to text recognition (</a:t>
            </a:r>
            <a:r>
              <a:rPr lang="de-DE" sz="1800" i="1" dirty="0">
                <a:solidFill>
                  <a:srgbClr val="064E3B"/>
                </a:solidFill>
                <a:latin typeface="Courier New" panose="02070309020205020404" pitchFamily="49" charset="0"/>
                <a:cs typeface="Courier New" panose="02070309020205020404" pitchFamily="49" charset="0"/>
              </a:rPr>
              <a:t>1.144</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dirty="0">
              <a:solidFill>
                <a:srgbClr val="FF0000"/>
              </a:solidFill>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I am checking the performance of speech to </a:t>
            </a:r>
            <a:r>
              <a:rPr lang="en-US" sz="1800" b="0" i="0" dirty="0" err="1">
                <a:solidFill>
                  <a:srgbClr val="FF0000"/>
                </a:solidFill>
                <a:effectLst/>
                <a:latin typeface="Courier New" panose="02070309020205020404" pitchFamily="49" charset="0"/>
                <a:cs typeface="Courier New" panose="02070309020205020404" pitchFamily="49" charset="0"/>
              </a:rPr>
              <a:t>dext</a:t>
            </a:r>
            <a:r>
              <a:rPr lang="en-US" sz="1800" b="0" i="0" dirty="0">
                <a:solidFill>
                  <a:srgbClr val="064E3B"/>
                </a:solidFill>
                <a:effectLst/>
                <a:latin typeface="Courier New" panose="02070309020205020404" pitchFamily="49" charset="0"/>
                <a:cs typeface="Courier New" panose="02070309020205020404" pitchFamily="49" charset="0"/>
              </a:rPr>
              <a:t> recognition</a:t>
            </a:r>
            <a:r>
              <a:rPr lang="en-US" sz="1800" b="0" i="0" dirty="0">
                <a:solidFill>
                  <a:srgbClr val="00B050"/>
                </a:solidFill>
                <a:effectLst/>
                <a:latin typeface="Courier New" panose="02070309020205020404" pitchFamily="49" charset="0"/>
                <a:cs typeface="Courier New" panose="02070309020205020404" pitchFamily="49" charset="0"/>
              </a:rPr>
              <a:t> </a:t>
            </a:r>
            <a:r>
              <a:rPr lang="en-US" sz="1800" b="0" i="0" dirty="0">
                <a:solidFill>
                  <a:srgbClr val="064E3B"/>
                </a:solidFill>
                <a:effectLst/>
                <a:latin typeface="Courier New" panose="02070309020205020404" pitchFamily="49" charset="0"/>
                <a:cs typeface="Courier New" panose="02070309020205020404" pitchFamily="49" charset="0"/>
              </a:rPr>
              <a:t>(</a:t>
            </a:r>
            <a:r>
              <a:rPr lang="de-DE" sz="1800" b="0" i="1" dirty="0">
                <a:effectLst/>
                <a:latin typeface="Courier New" panose="02070309020205020404" pitchFamily="49" charset="0"/>
                <a:cs typeface="Courier New" panose="02070309020205020404" pitchFamily="49" charset="0"/>
              </a:rPr>
              <a:t>1.542 s)</a:t>
            </a:r>
            <a:endParaRPr lang="en-US" sz="1800" b="0" i="1" dirty="0">
              <a:effectLst/>
              <a:latin typeface="Courier New" panose="02070309020205020404" pitchFamily="49" charset="0"/>
              <a:cs typeface="Courier New" panose="02070309020205020404" pitchFamily="49" charset="0"/>
            </a:endParaRPr>
          </a:p>
          <a:p>
            <a:endParaRPr lang="en-US" sz="1800" b="0" i="0" dirty="0">
              <a:solidFill>
                <a:srgbClr val="00B050"/>
              </a:solidFill>
              <a:effectLst/>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I am checking the performance of speech to text recognition (</a:t>
            </a:r>
            <a:r>
              <a:rPr lang="de-DE" sz="1800" i="1" dirty="0">
                <a:solidFill>
                  <a:srgbClr val="064E3B"/>
                </a:solidFill>
                <a:latin typeface="Courier New" panose="02070309020205020404" pitchFamily="49" charset="0"/>
                <a:cs typeface="Courier New" panose="02070309020205020404" pitchFamily="49" charset="0"/>
              </a:rPr>
              <a:t>1.157</a:t>
            </a:r>
            <a:r>
              <a:rPr lang="de-DE" sz="1800" b="0" i="1" dirty="0">
                <a:effectLst/>
                <a:latin typeface="Courier New" panose="02070309020205020404" pitchFamily="49" charset="0"/>
                <a:cs typeface="Courier New" panose="02070309020205020404" pitchFamily="49" charset="0"/>
              </a:rPr>
              <a:t>s)</a:t>
            </a:r>
            <a:endParaRPr lang="en-US" sz="1800" b="0" i="1" dirty="0">
              <a:effectLst/>
              <a:latin typeface="Courier New" panose="02070309020205020404" pitchFamily="49" charset="0"/>
              <a:cs typeface="Courier New" panose="02070309020205020404" pitchFamily="49" charset="0"/>
            </a:endParaRPr>
          </a:p>
          <a:p>
            <a:pPr marL="0" indent="0">
              <a:buNone/>
            </a:pPr>
            <a:endParaRPr lang="de-DE" sz="1800" dirty="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0868786-7B34-4A65-B457-0EFE31F42E30}"/>
              </a:ext>
            </a:extLst>
          </p:cNvPr>
          <p:cNvSpPr>
            <a:spLocks noGrp="1"/>
          </p:cNvSpPr>
          <p:nvPr>
            <p:ph type="sldNum" sz="quarter" idx="12"/>
          </p:nvPr>
        </p:nvSpPr>
        <p:spPr/>
        <p:txBody>
          <a:bodyPr/>
          <a:lstStyle/>
          <a:p>
            <a:fld id="{D8DA9DAA-006C-4F4B-980E-E3DF019B24E2}" type="slidenum">
              <a:rPr lang="en-US" smtClean="0"/>
              <a:t>45</a:t>
            </a:fld>
            <a:endParaRPr lang="en-US" dirty="0"/>
          </a:p>
        </p:txBody>
      </p:sp>
      <p:pic>
        <p:nvPicPr>
          <p:cNvPr id="9" name="Graphic 8" descr="Checkmark outline">
            <a:extLst>
              <a:ext uri="{FF2B5EF4-FFF2-40B4-BE49-F238E27FC236}">
                <a16:creationId xmlns:a16="http://schemas.microsoft.com/office/drawing/2014/main" id="{35910A24-CF0A-44DD-A3EE-F5989BDD62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0901" y="3909629"/>
            <a:ext cx="512899" cy="512899"/>
          </a:xfrm>
          <a:prstGeom prst="rect">
            <a:avLst/>
          </a:prstGeom>
        </p:spPr>
      </p:pic>
    </p:spTree>
    <p:extLst>
      <p:ext uri="{BB962C8B-B14F-4D97-AF65-F5344CB8AC3E}">
        <p14:creationId xmlns:p14="http://schemas.microsoft.com/office/powerpoint/2010/main" val="1038024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7F41-3D5E-4888-8D44-42AEAAA50E43}"/>
              </a:ext>
            </a:extLst>
          </p:cNvPr>
          <p:cNvSpPr>
            <a:spLocks noGrp="1"/>
          </p:cNvSpPr>
          <p:nvPr>
            <p:ph type="title"/>
          </p:nvPr>
        </p:nvSpPr>
        <p:spPr>
          <a:xfrm>
            <a:off x="659567" y="365125"/>
            <a:ext cx="11123951" cy="1325563"/>
          </a:xfrm>
        </p:spPr>
        <p:txBody>
          <a:bodyPr>
            <a:noAutofit/>
          </a:bodyPr>
          <a:lstStyle/>
          <a:p>
            <a:r>
              <a:rPr lang="en-US" sz="2800" b="1" i="1" dirty="0">
                <a:solidFill>
                  <a:schemeClr val="bg2">
                    <a:lumMod val="50000"/>
                  </a:schemeClr>
                </a:solidFill>
                <a:effectLst/>
                <a:highlight>
                  <a:srgbClr val="C0C0C0"/>
                </a:highlight>
                <a:latin typeface="Courier New" panose="02070309020205020404" pitchFamily="49" charset="0"/>
                <a:cs typeface="Courier New" panose="02070309020205020404" pitchFamily="49" charset="0"/>
              </a:rPr>
              <a:t>Learn powerful representations from speech audio</a:t>
            </a:r>
            <a:endParaRPr lang="de-DE" sz="2800" b="1" dirty="0">
              <a:solidFill>
                <a:schemeClr val="bg2">
                  <a:lumMod val="50000"/>
                </a:schemeClr>
              </a:solidFill>
              <a:highlight>
                <a:srgbClr val="C0C0C0"/>
              </a:highlight>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D445E271-BDE8-405A-92C8-3FC03D04C32A}"/>
              </a:ext>
            </a:extLst>
          </p:cNvPr>
          <p:cNvSpPr>
            <a:spLocks noGrp="1"/>
          </p:cNvSpPr>
          <p:nvPr>
            <p:ph idx="1"/>
          </p:nvPr>
        </p:nvSpPr>
        <p:spPr>
          <a:xfrm>
            <a:off x="838199" y="1825625"/>
            <a:ext cx="11123951" cy="4351338"/>
          </a:xfrm>
        </p:spPr>
        <p:txBody>
          <a:bodyPr>
            <a:normAutofit/>
          </a:bodyPr>
          <a:lstStyle/>
          <a:p>
            <a:r>
              <a:rPr lang="en-US" sz="1800" b="0" i="0" dirty="0">
                <a:solidFill>
                  <a:srgbClr val="FF0000"/>
                </a:solidFill>
                <a:effectLst/>
                <a:latin typeface="Courier New" panose="02070309020205020404" pitchFamily="49" charset="0"/>
                <a:cs typeface="Courier New" panose="02070309020205020404" pitchFamily="49" charset="0"/>
              </a:rPr>
              <a:t>LEN OUR FORTHE </a:t>
            </a:r>
            <a:r>
              <a:rPr lang="en-US" sz="1800" b="0" i="0" dirty="0">
                <a:solidFill>
                  <a:srgbClr val="064E3B"/>
                </a:solidFill>
                <a:effectLst/>
                <a:latin typeface="Courier New" panose="02070309020205020404" pitchFamily="49" charset="0"/>
                <a:cs typeface="Courier New" panose="02070309020205020404" pitchFamily="49" charset="0"/>
              </a:rPr>
              <a:t>REPRESENTATIONS FROM SPEECH </a:t>
            </a:r>
            <a:r>
              <a:rPr lang="en-US" sz="1800" b="0" i="0" dirty="0">
                <a:solidFill>
                  <a:srgbClr val="FF0000"/>
                </a:solidFill>
                <a:effectLst/>
                <a:latin typeface="Courier New" panose="02070309020205020404" pitchFamily="49" charset="0"/>
                <a:cs typeface="Courier New" panose="02070309020205020404" pitchFamily="49" charset="0"/>
              </a:rPr>
              <a:t>AUDUE</a:t>
            </a:r>
            <a:r>
              <a:rPr lang="en-US" sz="1800" b="0" i="0" dirty="0">
                <a:solidFill>
                  <a:srgbClr val="064E3B"/>
                </a:solidFill>
                <a:effectLst/>
                <a:latin typeface="Courier New" panose="02070309020205020404" pitchFamily="49" charset="0"/>
                <a:cs typeface="Courier New" panose="02070309020205020404" pitchFamily="49" charset="0"/>
              </a:rPr>
              <a:t> (</a:t>
            </a:r>
            <a:r>
              <a:rPr lang="de-DE" sz="1800" b="0" i="1" dirty="0">
                <a:effectLst/>
                <a:latin typeface="Courier New" panose="02070309020205020404" pitchFamily="49" charset="0"/>
                <a:cs typeface="Courier New" panose="02070309020205020404" pitchFamily="49" charset="0"/>
              </a:rPr>
              <a:t>0</a:t>
            </a:r>
            <a:r>
              <a:rPr lang="de-DE" sz="1800" i="1" dirty="0">
                <a:latin typeface="Courier New" panose="02070309020205020404" pitchFamily="49" charset="0"/>
                <a:cs typeface="Courier New" panose="02070309020205020404" pitchFamily="49" charset="0"/>
              </a:rPr>
              <a:t>.594</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b="0" i="0" dirty="0">
              <a:solidFill>
                <a:srgbClr val="FF0000"/>
              </a:solidFill>
              <a:effectLst/>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LEARN POWERFUL REPRESENTATIONS FROM SPEECH </a:t>
            </a:r>
            <a:r>
              <a:rPr lang="en-US" sz="1800" b="0" i="0" dirty="0">
                <a:solidFill>
                  <a:srgbClr val="FF0000"/>
                </a:solidFill>
                <a:effectLst/>
                <a:latin typeface="Courier New" panose="02070309020205020404" pitchFamily="49" charset="0"/>
                <a:cs typeface="Courier New" panose="02070309020205020404" pitchFamily="49" charset="0"/>
              </a:rPr>
              <a:t>ARDU</a:t>
            </a:r>
            <a:r>
              <a:rPr lang="en-US" sz="1800" b="0" i="0" dirty="0">
                <a:solidFill>
                  <a:srgbClr val="064E3B"/>
                </a:solidFill>
                <a:effectLst/>
                <a:latin typeface="Courier New" panose="02070309020205020404" pitchFamily="49" charset="0"/>
                <a:cs typeface="Courier New" panose="02070309020205020404" pitchFamily="49" charset="0"/>
              </a:rPr>
              <a:t> (</a:t>
            </a:r>
            <a:r>
              <a:rPr lang="de-DE" sz="1800" b="0" i="1" dirty="0">
                <a:solidFill>
                  <a:srgbClr val="064E3B"/>
                </a:solidFill>
                <a:effectLst/>
                <a:latin typeface="Courier New" panose="02070309020205020404" pitchFamily="49" charset="0"/>
                <a:cs typeface="Courier New" panose="02070309020205020404" pitchFamily="49" charset="0"/>
              </a:rPr>
              <a:t>0.979</a:t>
            </a:r>
            <a:r>
              <a:rPr lang="de-DE" sz="1800" b="0" i="1" dirty="0">
                <a:effectLst/>
                <a:latin typeface="Courier New" panose="02070309020205020404" pitchFamily="49" charset="0"/>
                <a:cs typeface="Courier New" panose="02070309020205020404" pitchFamily="49" charset="0"/>
              </a:rPr>
              <a:t> s)</a:t>
            </a:r>
            <a:endParaRPr lang="en-US" sz="1800" b="0" i="1" dirty="0">
              <a:effectLst/>
              <a:latin typeface="Courier New" panose="02070309020205020404" pitchFamily="49" charset="0"/>
              <a:cs typeface="Courier New" panose="02070309020205020404" pitchFamily="49" charset="0"/>
            </a:endParaRPr>
          </a:p>
          <a:p>
            <a:endParaRPr lang="en-US" sz="1800" dirty="0">
              <a:solidFill>
                <a:srgbClr val="FF0000"/>
              </a:solidFill>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LEARN POWERFUL REPRESENTATIONS FROM SPEECH </a:t>
            </a:r>
            <a:r>
              <a:rPr lang="en-US" sz="1800" b="0" i="0" dirty="0">
                <a:solidFill>
                  <a:srgbClr val="FF0000"/>
                </a:solidFill>
                <a:effectLst/>
                <a:latin typeface="Courier New" panose="02070309020205020404" pitchFamily="49" charset="0"/>
                <a:cs typeface="Courier New" panose="02070309020205020404" pitchFamily="49" charset="0"/>
              </a:rPr>
              <a:t>ODIO </a:t>
            </a:r>
            <a:r>
              <a:rPr lang="en-US" sz="1800" b="0" i="0" dirty="0">
                <a:solidFill>
                  <a:srgbClr val="064E3B"/>
                </a:solidFill>
                <a:effectLst/>
                <a:latin typeface="Courier New" panose="02070309020205020404" pitchFamily="49" charset="0"/>
                <a:cs typeface="Courier New" panose="02070309020205020404" pitchFamily="49" charset="0"/>
              </a:rPr>
              <a:t> (</a:t>
            </a:r>
            <a:r>
              <a:rPr lang="de-DE" sz="1800" b="0" i="1" dirty="0">
                <a:effectLst/>
                <a:latin typeface="Courier New" panose="02070309020205020404" pitchFamily="49" charset="0"/>
                <a:cs typeface="Courier New" panose="02070309020205020404" pitchFamily="49" charset="0"/>
              </a:rPr>
              <a:t>1.943 s)</a:t>
            </a:r>
            <a:endParaRPr lang="en-US" sz="1800" b="0" i="1" dirty="0">
              <a:effectLst/>
              <a:latin typeface="Courier New" panose="02070309020205020404" pitchFamily="49" charset="0"/>
              <a:cs typeface="Courier New" panose="02070309020205020404" pitchFamily="49" charset="0"/>
            </a:endParaRPr>
          </a:p>
          <a:p>
            <a:endParaRPr lang="en-US" sz="1800" b="0" i="0" dirty="0">
              <a:solidFill>
                <a:srgbClr val="00B050"/>
              </a:solidFill>
              <a:effectLst/>
              <a:latin typeface="Courier New" panose="02070309020205020404" pitchFamily="49" charset="0"/>
              <a:cs typeface="Courier New" panose="02070309020205020404" pitchFamily="49" charset="0"/>
            </a:endParaRPr>
          </a:p>
          <a:p>
            <a:r>
              <a:rPr lang="en-US" sz="1800" b="0" i="0" dirty="0">
                <a:solidFill>
                  <a:srgbClr val="064E3B"/>
                </a:solidFill>
                <a:effectLst/>
                <a:latin typeface="Courier New" panose="02070309020205020404" pitchFamily="49" charset="0"/>
                <a:cs typeface="Courier New" panose="02070309020205020404" pitchFamily="49" charset="0"/>
              </a:rPr>
              <a:t>LEARN POWERFUL REPRESENTATIONS FROM SPEECH AUDIO(</a:t>
            </a:r>
            <a:r>
              <a:rPr lang="de-DE" sz="1800" i="1" dirty="0">
                <a:solidFill>
                  <a:srgbClr val="064E3B"/>
                </a:solidFill>
                <a:latin typeface="Courier New" panose="02070309020205020404" pitchFamily="49" charset="0"/>
                <a:cs typeface="Courier New" panose="02070309020205020404" pitchFamily="49" charset="0"/>
              </a:rPr>
              <a:t>1.143</a:t>
            </a:r>
            <a:r>
              <a:rPr lang="de-DE" sz="1800" b="0" i="1" dirty="0">
                <a:effectLst/>
                <a:latin typeface="Courier New" panose="02070309020205020404" pitchFamily="49" charset="0"/>
                <a:cs typeface="Courier New" panose="02070309020205020404" pitchFamily="49" charset="0"/>
              </a:rPr>
              <a:t>s)</a:t>
            </a:r>
            <a:endParaRPr lang="en-US" sz="1800" b="0" i="1" dirty="0">
              <a:effectLst/>
              <a:latin typeface="Courier New" panose="02070309020205020404" pitchFamily="49" charset="0"/>
              <a:cs typeface="Courier New" panose="02070309020205020404" pitchFamily="49" charset="0"/>
            </a:endParaRPr>
          </a:p>
          <a:p>
            <a:pPr marL="0" indent="0">
              <a:buNone/>
            </a:pPr>
            <a:endParaRPr lang="de-DE" sz="1800" dirty="0">
              <a:solidFill>
                <a:srgbClr val="00B05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0868786-7B34-4A65-B457-0EFE31F42E30}"/>
              </a:ext>
            </a:extLst>
          </p:cNvPr>
          <p:cNvSpPr>
            <a:spLocks noGrp="1"/>
          </p:cNvSpPr>
          <p:nvPr>
            <p:ph type="sldNum" sz="quarter" idx="12"/>
          </p:nvPr>
        </p:nvSpPr>
        <p:spPr/>
        <p:txBody>
          <a:bodyPr/>
          <a:lstStyle/>
          <a:p>
            <a:fld id="{D8DA9DAA-006C-4F4B-980E-E3DF019B24E2}" type="slidenum">
              <a:rPr lang="en-US" smtClean="0"/>
              <a:t>46</a:t>
            </a:fld>
            <a:endParaRPr lang="en-US" dirty="0"/>
          </a:p>
        </p:txBody>
      </p:sp>
      <p:pic>
        <p:nvPicPr>
          <p:cNvPr id="9" name="Graphic 8" descr="Checkmark outline">
            <a:extLst>
              <a:ext uri="{FF2B5EF4-FFF2-40B4-BE49-F238E27FC236}">
                <a16:creationId xmlns:a16="http://schemas.microsoft.com/office/drawing/2014/main" id="{35910A24-CF0A-44DD-A3EE-F5989BDD62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21102" y="3899119"/>
            <a:ext cx="512899" cy="512899"/>
          </a:xfrm>
          <a:prstGeom prst="rect">
            <a:avLst/>
          </a:prstGeom>
        </p:spPr>
      </p:pic>
    </p:spTree>
    <p:extLst>
      <p:ext uri="{BB962C8B-B14F-4D97-AF65-F5344CB8AC3E}">
        <p14:creationId xmlns:p14="http://schemas.microsoft.com/office/powerpoint/2010/main" val="1161728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BBD6A-DF32-4EC3-959F-B7EE4ED17EFA}"/>
              </a:ext>
            </a:extLst>
          </p:cNvPr>
          <p:cNvSpPr>
            <a:spLocks noGrp="1"/>
          </p:cNvSpPr>
          <p:nvPr>
            <p:ph type="ctrTitle"/>
          </p:nvPr>
        </p:nvSpPr>
        <p:spPr>
          <a:xfrm>
            <a:off x="441435" y="1463040"/>
            <a:ext cx="11330152" cy="2340864"/>
          </a:xfrm>
        </p:spPr>
        <p:txBody>
          <a:bodyPr/>
          <a:lstStyle/>
          <a:p>
            <a:r>
              <a:rPr lang="en-GB" dirty="0"/>
              <a:t>Our speech is our identity</a:t>
            </a:r>
            <a:endParaRPr lang="de-DE" dirty="0"/>
          </a:p>
        </p:txBody>
      </p:sp>
    </p:spTree>
    <p:extLst>
      <p:ext uri="{BB962C8B-B14F-4D97-AF65-F5344CB8AC3E}">
        <p14:creationId xmlns:p14="http://schemas.microsoft.com/office/powerpoint/2010/main" val="3741245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4AB7B-924C-44D9-8E52-FC907C0E9288}"/>
              </a:ext>
            </a:extLst>
          </p:cNvPr>
          <p:cNvSpPr>
            <a:spLocks noGrp="1"/>
          </p:cNvSpPr>
          <p:nvPr>
            <p:ph type="ctrTitle"/>
          </p:nvPr>
        </p:nvSpPr>
        <p:spPr/>
        <p:txBody>
          <a:bodyPr/>
          <a:lstStyle/>
          <a:p>
            <a:r>
              <a:rPr lang="en-GB" dirty="0"/>
              <a:t>THANK YOU</a:t>
            </a:r>
            <a:endParaRPr lang="de-DE" dirty="0"/>
          </a:p>
        </p:txBody>
      </p:sp>
    </p:spTree>
    <p:extLst>
      <p:ext uri="{BB962C8B-B14F-4D97-AF65-F5344CB8AC3E}">
        <p14:creationId xmlns:p14="http://schemas.microsoft.com/office/powerpoint/2010/main" val="1128789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B81E-08C0-46FE-8D46-2F6C1B162745}"/>
              </a:ext>
            </a:extLst>
          </p:cNvPr>
          <p:cNvSpPr>
            <a:spLocks noGrp="1"/>
          </p:cNvSpPr>
          <p:nvPr>
            <p:ph type="title"/>
          </p:nvPr>
        </p:nvSpPr>
        <p:spPr>
          <a:xfrm>
            <a:off x="9187027" y="1602882"/>
            <a:ext cx="2342821" cy="3457904"/>
          </a:xfrm>
        </p:spPr>
        <p:txBody>
          <a:bodyPr>
            <a:noAutofit/>
          </a:bodyPr>
          <a:lstStyle/>
          <a:p>
            <a:pPr marL="285750" indent="-285750">
              <a:buFont typeface="Arial" panose="020B0604020202020204" pitchFamily="34" charset="0"/>
              <a:buChar char="•"/>
            </a:pPr>
            <a:r>
              <a:rPr lang="en-US" sz="1800" dirty="0"/>
              <a:t>A powerful sequence to sequence model excels in the larger setup</a:t>
            </a:r>
            <a:br>
              <a:rPr lang="en-US" sz="1800" dirty="0"/>
            </a:br>
            <a:br>
              <a:rPr lang="en-US" sz="1800" dirty="0"/>
            </a:br>
            <a:r>
              <a:rPr lang="en-US" sz="1800" dirty="0"/>
              <a:t>The lower performance of fine tuning is likely due to CTC not being as competitive as more elaborate sequence to sequence models when a lot of pseudo-labeled data is available</a:t>
            </a:r>
            <a:endParaRPr lang="de-DE" sz="1800" dirty="0"/>
          </a:p>
        </p:txBody>
      </p:sp>
      <p:sp>
        <p:nvSpPr>
          <p:cNvPr id="4" name="Slide Number Placeholder 3">
            <a:extLst>
              <a:ext uri="{FF2B5EF4-FFF2-40B4-BE49-F238E27FC236}">
                <a16:creationId xmlns:a16="http://schemas.microsoft.com/office/drawing/2014/main" id="{62C22173-D9F2-4D05-A635-DF5D0257EF26}"/>
              </a:ext>
            </a:extLst>
          </p:cNvPr>
          <p:cNvSpPr>
            <a:spLocks noGrp="1"/>
          </p:cNvSpPr>
          <p:nvPr>
            <p:ph type="sldNum" sz="quarter" idx="12"/>
          </p:nvPr>
        </p:nvSpPr>
        <p:spPr/>
        <p:txBody>
          <a:bodyPr/>
          <a:lstStyle/>
          <a:p>
            <a:fld id="{D8DA9DAA-006C-4F4B-980E-E3DF019B24E2}" type="slidenum">
              <a:rPr lang="en-US" smtClean="0"/>
              <a:t>49</a:t>
            </a:fld>
            <a:endParaRPr lang="en-US" dirty="0"/>
          </a:p>
        </p:txBody>
      </p:sp>
      <p:pic>
        <p:nvPicPr>
          <p:cNvPr id="5" name="Picture 4">
            <a:extLst>
              <a:ext uri="{FF2B5EF4-FFF2-40B4-BE49-F238E27FC236}">
                <a16:creationId xmlns:a16="http://schemas.microsoft.com/office/drawing/2014/main" id="{449092F3-D928-45FA-8518-42BAA7E58EA8}"/>
              </a:ext>
            </a:extLst>
          </p:cNvPr>
          <p:cNvPicPr>
            <a:picLocks noChangeAspect="1"/>
          </p:cNvPicPr>
          <p:nvPr/>
        </p:nvPicPr>
        <p:blipFill rotWithShape="1">
          <a:blip r:embed="rId3"/>
          <a:srcRect l="29375" t="16349" r="30535" b="9683"/>
          <a:stretch/>
        </p:blipFill>
        <p:spPr>
          <a:xfrm>
            <a:off x="838200" y="214853"/>
            <a:ext cx="7924799" cy="6643147"/>
          </a:xfrm>
          <a:prstGeom prst="rect">
            <a:avLst/>
          </a:prstGeom>
        </p:spPr>
      </p:pic>
      <p:sp>
        <p:nvSpPr>
          <p:cNvPr id="7" name="Rectangle: Rounded Corners 6">
            <a:extLst>
              <a:ext uri="{FF2B5EF4-FFF2-40B4-BE49-F238E27FC236}">
                <a16:creationId xmlns:a16="http://schemas.microsoft.com/office/drawing/2014/main" id="{9845CC3A-43E8-4FEF-BCC3-55CF6403D4BB}"/>
              </a:ext>
            </a:extLst>
          </p:cNvPr>
          <p:cNvSpPr/>
          <p:nvPr/>
        </p:nvSpPr>
        <p:spPr>
          <a:xfrm>
            <a:off x="1248102" y="5792677"/>
            <a:ext cx="7104993" cy="746235"/>
          </a:xfrm>
          <a:prstGeom prst="roundRect">
            <a:avLst/>
          </a:prstGeom>
          <a:noFill/>
          <a:ln w="9525"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64744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pic>
        <p:nvPicPr>
          <p:cNvPr id="6" name="Content Placeholder 5">
            <a:extLst>
              <a:ext uri="{FF2B5EF4-FFF2-40B4-BE49-F238E27FC236}">
                <a16:creationId xmlns:a16="http://schemas.microsoft.com/office/drawing/2014/main" id="{9F5886DC-C08F-483C-8CCE-335E80D7D3D0}"/>
              </a:ext>
            </a:extLst>
          </p:cNvPr>
          <p:cNvPicPr>
            <a:picLocks noGrp="1" noChangeAspect="1"/>
          </p:cNvPicPr>
          <p:nvPr>
            <p:ph idx="1"/>
          </p:nvPr>
        </p:nvPicPr>
        <p:blipFill rotWithShape="1">
          <a:blip r:embed="rId3"/>
          <a:srcRect l="39674" t="13116" r="39538" b="46305"/>
          <a:stretch/>
        </p:blipFill>
        <p:spPr>
          <a:xfrm>
            <a:off x="4960883" y="1530713"/>
            <a:ext cx="2270234" cy="2492806"/>
          </a:xfrm>
        </p:spPr>
      </p:pic>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5</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E7B2AB5C-464E-4632-88B9-B2352C173C74}"/>
              </a:ext>
            </a:extLst>
          </p:cNvPr>
          <p:cNvSpPr txBox="1"/>
          <p:nvPr/>
        </p:nvSpPr>
        <p:spPr>
          <a:xfrm>
            <a:off x="1261241" y="6492867"/>
            <a:ext cx="6863256" cy="261610"/>
          </a:xfrm>
          <a:prstGeom prst="rect">
            <a:avLst/>
          </a:prstGeom>
          <a:noFill/>
        </p:spPr>
        <p:txBody>
          <a:bodyPr wrap="square" rtlCol="0">
            <a:spAutoFit/>
          </a:bodyPr>
          <a:lstStyle/>
          <a:p>
            <a:pPr algn="l"/>
            <a:r>
              <a:rPr lang="en-US" sz="1050" b="0" i="0" dirty="0">
                <a:solidFill>
                  <a:srgbClr val="111111"/>
                </a:solidFill>
                <a:effectLst/>
                <a:latin typeface="Roboto" panose="02000000000000000000" pitchFamily="2" charset="0"/>
              </a:rPr>
              <a:t>Automatic Speech Recognition: A Review, </a:t>
            </a:r>
            <a:r>
              <a:rPr lang="en-US" sz="1050" b="0" i="0" dirty="0">
                <a:solidFill>
                  <a:srgbClr val="555555"/>
                </a:solidFill>
                <a:effectLst/>
                <a:latin typeface="Roboto" panose="02000000000000000000" pitchFamily="2" charset="0"/>
              </a:rPr>
              <a:t>December 2012</a:t>
            </a:r>
          </a:p>
        </p:txBody>
      </p:sp>
      <p:sp>
        <p:nvSpPr>
          <p:cNvPr id="5" name="TextBox 4">
            <a:extLst>
              <a:ext uri="{FF2B5EF4-FFF2-40B4-BE49-F238E27FC236}">
                <a16:creationId xmlns:a16="http://schemas.microsoft.com/office/drawing/2014/main" id="{3CB13DFE-6222-46B6-94A4-1DAB89F594CF}"/>
              </a:ext>
            </a:extLst>
          </p:cNvPr>
          <p:cNvSpPr txBox="1"/>
          <p:nvPr/>
        </p:nvSpPr>
        <p:spPr>
          <a:xfrm>
            <a:off x="7388773" y="5073085"/>
            <a:ext cx="4803227" cy="923330"/>
          </a:xfrm>
          <a:prstGeom prst="rect">
            <a:avLst/>
          </a:prstGeom>
          <a:noFill/>
        </p:spPr>
        <p:txBody>
          <a:bodyPr wrap="square" rtlCol="0">
            <a:spAutoFit/>
          </a:bodyPr>
          <a:lstStyle/>
          <a:p>
            <a:r>
              <a:rPr lang="en-GB" dirty="0"/>
              <a:t>Frequency of Female Voice = 165-255 HZ </a:t>
            </a:r>
          </a:p>
          <a:p>
            <a:r>
              <a:rPr lang="en-GB" dirty="0"/>
              <a:t>Frequency of Male Voice = 85-185 HZ</a:t>
            </a:r>
          </a:p>
          <a:p>
            <a:endParaRPr lang="de-DE" dirty="0"/>
          </a:p>
        </p:txBody>
      </p:sp>
    </p:spTree>
    <p:extLst>
      <p:ext uri="{BB962C8B-B14F-4D97-AF65-F5344CB8AC3E}">
        <p14:creationId xmlns:p14="http://schemas.microsoft.com/office/powerpoint/2010/main" val="38678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B0F568-F402-4508-9CFE-D125507BF491}"/>
              </a:ext>
            </a:extLst>
          </p:cNvPr>
          <p:cNvSpPr>
            <a:spLocks noGrp="1"/>
          </p:cNvSpPr>
          <p:nvPr>
            <p:ph type="sldNum" sz="quarter" idx="12"/>
          </p:nvPr>
        </p:nvSpPr>
        <p:spPr/>
        <p:txBody>
          <a:bodyPr/>
          <a:lstStyle/>
          <a:p>
            <a:fld id="{D8DA9DAA-006C-4F4B-980E-E3DF019B24E2}" type="slidenum">
              <a:rPr lang="en-US" smtClean="0"/>
              <a:t>50</a:t>
            </a:fld>
            <a:endParaRPr lang="en-US" dirty="0"/>
          </a:p>
        </p:txBody>
      </p:sp>
      <p:pic>
        <p:nvPicPr>
          <p:cNvPr id="6" name="Picture 5">
            <a:extLst>
              <a:ext uri="{FF2B5EF4-FFF2-40B4-BE49-F238E27FC236}">
                <a16:creationId xmlns:a16="http://schemas.microsoft.com/office/drawing/2014/main" id="{DEB33B4F-C362-4B8D-8179-E1CC1306A148}"/>
              </a:ext>
            </a:extLst>
          </p:cNvPr>
          <p:cNvPicPr>
            <a:picLocks noChangeAspect="1"/>
          </p:cNvPicPr>
          <p:nvPr/>
        </p:nvPicPr>
        <p:blipFill rotWithShape="1">
          <a:blip r:embed="rId3"/>
          <a:srcRect l="29375" t="35278" r="31953" b="14028"/>
          <a:stretch/>
        </p:blipFill>
        <p:spPr>
          <a:xfrm>
            <a:off x="775403" y="231229"/>
            <a:ext cx="7958694" cy="6490246"/>
          </a:xfrm>
          <a:prstGeom prst="rect">
            <a:avLst/>
          </a:prstGeom>
        </p:spPr>
      </p:pic>
      <p:sp>
        <p:nvSpPr>
          <p:cNvPr id="7" name="TextBox 6">
            <a:extLst>
              <a:ext uri="{FF2B5EF4-FFF2-40B4-BE49-F238E27FC236}">
                <a16:creationId xmlns:a16="http://schemas.microsoft.com/office/drawing/2014/main" id="{8B82B503-748E-459A-956F-5E3CECC66301}"/>
              </a:ext>
            </a:extLst>
          </p:cNvPr>
          <p:cNvSpPr txBox="1"/>
          <p:nvPr/>
        </p:nvSpPr>
        <p:spPr>
          <a:xfrm>
            <a:off x="8610600" y="532410"/>
            <a:ext cx="3373821" cy="3416320"/>
          </a:xfrm>
          <a:prstGeom prst="rect">
            <a:avLst/>
          </a:prstGeom>
          <a:noFill/>
        </p:spPr>
        <p:txBody>
          <a:bodyPr wrap="square">
            <a:spAutoFit/>
          </a:bodyPr>
          <a:lstStyle/>
          <a:p>
            <a:br>
              <a:rPr lang="en-US" sz="1800" dirty="0"/>
            </a:br>
            <a:br>
              <a:rPr lang="en-US" sz="1800" dirty="0"/>
            </a:br>
            <a:r>
              <a:rPr lang="en-US" sz="1800" dirty="0"/>
              <a:t>As more labeled data becomes available, the performance of the acoustic model without a language model improves</a:t>
            </a:r>
            <a:br>
              <a:rPr lang="en-US" sz="1800" dirty="0"/>
            </a:br>
            <a:br>
              <a:rPr lang="en-US" sz="1800" dirty="0"/>
            </a:br>
            <a:r>
              <a:rPr lang="en-US" sz="1800" dirty="0"/>
              <a:t>Generally, the S2S model in the (scratch) setting is better as compared to the CTC model used in fine-tuning</a:t>
            </a:r>
            <a:endParaRPr lang="de-DE" dirty="0"/>
          </a:p>
        </p:txBody>
      </p:sp>
    </p:spTree>
    <p:extLst>
      <p:ext uri="{BB962C8B-B14F-4D97-AF65-F5344CB8AC3E}">
        <p14:creationId xmlns:p14="http://schemas.microsoft.com/office/powerpoint/2010/main" val="2243024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pic>
        <p:nvPicPr>
          <p:cNvPr id="6" name="Content Placeholder 5">
            <a:extLst>
              <a:ext uri="{FF2B5EF4-FFF2-40B4-BE49-F238E27FC236}">
                <a16:creationId xmlns:a16="http://schemas.microsoft.com/office/drawing/2014/main" id="{9F5886DC-C08F-483C-8CCE-335E80D7D3D0}"/>
              </a:ext>
            </a:extLst>
          </p:cNvPr>
          <p:cNvPicPr>
            <a:picLocks noGrp="1" noChangeAspect="1"/>
          </p:cNvPicPr>
          <p:nvPr>
            <p:ph idx="1"/>
          </p:nvPr>
        </p:nvPicPr>
        <p:blipFill rotWithShape="1">
          <a:blip r:embed="rId3"/>
          <a:srcRect l="39674" t="13116" r="39538" b="46305"/>
          <a:stretch/>
        </p:blipFill>
        <p:spPr>
          <a:xfrm>
            <a:off x="1282261" y="4334592"/>
            <a:ext cx="1135117" cy="1246403"/>
          </a:xfrm>
        </p:spPr>
      </p:pic>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6</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81993418-EE18-40EA-8A8D-E710F7F3D46D}"/>
              </a:ext>
            </a:extLst>
          </p:cNvPr>
          <p:cNvSpPr txBox="1"/>
          <p:nvPr/>
        </p:nvSpPr>
        <p:spPr>
          <a:xfrm>
            <a:off x="1282261" y="3844391"/>
            <a:ext cx="941283" cy="369332"/>
          </a:xfrm>
          <a:prstGeom prst="rect">
            <a:avLst/>
          </a:prstGeom>
          <a:noFill/>
        </p:spPr>
        <p:txBody>
          <a:bodyPr wrap="none" rtlCol="0">
            <a:spAutoFit/>
          </a:bodyPr>
          <a:lstStyle/>
          <a:p>
            <a:r>
              <a:rPr lang="en-GB" dirty="0"/>
              <a:t>1 word</a:t>
            </a:r>
            <a:endParaRPr lang="de-DE" dirty="0"/>
          </a:p>
        </p:txBody>
      </p:sp>
      <p:pic>
        <p:nvPicPr>
          <p:cNvPr id="1028" name="Picture 4" descr="IBM Archives: IBM Shoebox">
            <a:extLst>
              <a:ext uri="{FF2B5EF4-FFF2-40B4-BE49-F238E27FC236}">
                <a16:creationId xmlns:a16="http://schemas.microsoft.com/office/drawing/2014/main" id="{F195D760-46DE-48F1-9A8A-02E2FD09B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359" y="1547835"/>
            <a:ext cx="3605048" cy="204460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796DF4F-D30A-4D03-94F4-7A5BC2EEA4B8}"/>
              </a:ext>
            </a:extLst>
          </p:cNvPr>
          <p:cNvCxnSpPr/>
          <p:nvPr/>
        </p:nvCxnSpPr>
        <p:spPr>
          <a:xfrm>
            <a:off x="3063766" y="557048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9CC2C-218B-44C9-9133-9B7A8653E050}"/>
              </a:ext>
            </a:extLst>
          </p:cNvPr>
          <p:cNvSpPr txBox="1"/>
          <p:nvPr/>
        </p:nvSpPr>
        <p:spPr>
          <a:xfrm>
            <a:off x="2714952" y="6090007"/>
            <a:ext cx="697627" cy="369332"/>
          </a:xfrm>
          <a:prstGeom prst="rect">
            <a:avLst/>
          </a:prstGeom>
          <a:noFill/>
        </p:spPr>
        <p:txBody>
          <a:bodyPr wrap="none" rtlCol="0">
            <a:spAutoFit/>
          </a:bodyPr>
          <a:lstStyle/>
          <a:p>
            <a:r>
              <a:rPr lang="en-GB" dirty="0"/>
              <a:t>1962</a:t>
            </a:r>
            <a:endParaRPr lang="de-DE" dirty="0"/>
          </a:p>
        </p:txBody>
      </p:sp>
      <p:sp>
        <p:nvSpPr>
          <p:cNvPr id="5" name="TextBox 4">
            <a:extLst>
              <a:ext uri="{FF2B5EF4-FFF2-40B4-BE49-F238E27FC236}">
                <a16:creationId xmlns:a16="http://schemas.microsoft.com/office/drawing/2014/main" id="{71CFD038-1883-4FBB-98EF-8F01F0DB7122}"/>
              </a:ext>
            </a:extLst>
          </p:cNvPr>
          <p:cNvSpPr txBox="1"/>
          <p:nvPr/>
        </p:nvSpPr>
        <p:spPr>
          <a:xfrm>
            <a:off x="3794234" y="3605149"/>
            <a:ext cx="4267200" cy="369332"/>
          </a:xfrm>
          <a:prstGeom prst="rect">
            <a:avLst/>
          </a:prstGeom>
          <a:noFill/>
        </p:spPr>
        <p:txBody>
          <a:bodyPr wrap="square" rtlCol="0">
            <a:spAutoFit/>
          </a:bodyPr>
          <a:lstStyle/>
          <a:p>
            <a:r>
              <a:rPr lang="en-GB" b="1" dirty="0" err="1"/>
              <a:t>ShoeBox</a:t>
            </a:r>
            <a:r>
              <a:rPr lang="en-GB" b="1" dirty="0"/>
              <a:t> (IBM) 1-16 isolated words </a:t>
            </a:r>
            <a:endParaRPr lang="de-DE" b="1" dirty="0"/>
          </a:p>
        </p:txBody>
      </p:sp>
      <p:sp>
        <p:nvSpPr>
          <p:cNvPr id="14" name="TextBox 13">
            <a:extLst>
              <a:ext uri="{FF2B5EF4-FFF2-40B4-BE49-F238E27FC236}">
                <a16:creationId xmlns:a16="http://schemas.microsoft.com/office/drawing/2014/main" id="{08C0965B-A901-4BC0-BC74-D2942BC59162}"/>
              </a:ext>
            </a:extLst>
          </p:cNvPr>
          <p:cNvSpPr txBox="1"/>
          <p:nvPr/>
        </p:nvSpPr>
        <p:spPr>
          <a:xfrm>
            <a:off x="1261241" y="6555276"/>
            <a:ext cx="6096000" cy="261610"/>
          </a:xfrm>
          <a:prstGeom prst="rect">
            <a:avLst/>
          </a:prstGeom>
          <a:noFill/>
        </p:spPr>
        <p:txBody>
          <a:bodyPr wrap="square">
            <a:spAutoFit/>
          </a:bodyPr>
          <a:lstStyle/>
          <a:p>
            <a:pPr algn="l"/>
            <a:r>
              <a:rPr lang="en-US" sz="1100" b="0" i="0" dirty="0">
                <a:solidFill>
                  <a:srgbClr val="111111"/>
                </a:solidFill>
                <a:effectLst/>
                <a:latin typeface="Roboto" panose="02000000000000000000" pitchFamily="2" charset="0"/>
              </a:rPr>
              <a:t>Automatic Speech Recognition: A Review, </a:t>
            </a:r>
            <a:r>
              <a:rPr lang="en-US" sz="1100" b="0" i="0" dirty="0">
                <a:solidFill>
                  <a:srgbClr val="555555"/>
                </a:solidFill>
                <a:effectLst/>
                <a:latin typeface="Roboto" panose="02000000000000000000" pitchFamily="2" charset="0"/>
              </a:rPr>
              <a:t>December 2012</a:t>
            </a:r>
          </a:p>
        </p:txBody>
      </p:sp>
      <p:cxnSp>
        <p:nvCxnSpPr>
          <p:cNvPr id="16" name="Straight Connector 15">
            <a:extLst>
              <a:ext uri="{FF2B5EF4-FFF2-40B4-BE49-F238E27FC236}">
                <a16:creationId xmlns:a16="http://schemas.microsoft.com/office/drawing/2014/main" id="{061F0F6A-8801-4FA5-8697-14B4295C49E1}"/>
              </a:ext>
            </a:extLst>
          </p:cNvPr>
          <p:cNvCxnSpPr/>
          <p:nvPr/>
        </p:nvCxnSpPr>
        <p:spPr>
          <a:xfrm>
            <a:off x="2455166" y="5575738"/>
            <a:ext cx="0" cy="4729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32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pic>
        <p:nvPicPr>
          <p:cNvPr id="6" name="Content Placeholder 5">
            <a:extLst>
              <a:ext uri="{FF2B5EF4-FFF2-40B4-BE49-F238E27FC236}">
                <a16:creationId xmlns:a16="http://schemas.microsoft.com/office/drawing/2014/main" id="{9F5886DC-C08F-483C-8CCE-335E80D7D3D0}"/>
              </a:ext>
            </a:extLst>
          </p:cNvPr>
          <p:cNvPicPr>
            <a:picLocks noGrp="1" noChangeAspect="1"/>
          </p:cNvPicPr>
          <p:nvPr>
            <p:ph idx="1"/>
          </p:nvPr>
        </p:nvPicPr>
        <p:blipFill rotWithShape="1">
          <a:blip r:embed="rId3"/>
          <a:srcRect l="39674" t="13116" r="39538" b="46305"/>
          <a:stretch/>
        </p:blipFill>
        <p:spPr>
          <a:xfrm>
            <a:off x="1282261" y="4334592"/>
            <a:ext cx="1135117" cy="1246403"/>
          </a:xfrm>
        </p:spPr>
      </p:pic>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7</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81993418-EE18-40EA-8A8D-E710F7F3D46D}"/>
              </a:ext>
            </a:extLst>
          </p:cNvPr>
          <p:cNvSpPr txBox="1"/>
          <p:nvPr/>
        </p:nvSpPr>
        <p:spPr>
          <a:xfrm>
            <a:off x="1282261" y="3844391"/>
            <a:ext cx="941283" cy="369332"/>
          </a:xfrm>
          <a:prstGeom prst="rect">
            <a:avLst/>
          </a:prstGeom>
          <a:noFill/>
        </p:spPr>
        <p:txBody>
          <a:bodyPr wrap="none" rtlCol="0">
            <a:spAutoFit/>
          </a:bodyPr>
          <a:lstStyle/>
          <a:p>
            <a:r>
              <a:rPr lang="en-GB" dirty="0"/>
              <a:t>1 word</a:t>
            </a:r>
            <a:endParaRPr lang="de-DE" dirty="0"/>
          </a:p>
        </p:txBody>
      </p:sp>
      <p:pic>
        <p:nvPicPr>
          <p:cNvPr id="1028" name="Picture 4" descr="IBM Archives: IBM Shoebox">
            <a:extLst>
              <a:ext uri="{FF2B5EF4-FFF2-40B4-BE49-F238E27FC236}">
                <a16:creationId xmlns:a16="http://schemas.microsoft.com/office/drawing/2014/main" id="{F195D760-46DE-48F1-9A8A-02E2FD09B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5036" y="4334592"/>
            <a:ext cx="1366344" cy="115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796DF4F-D30A-4D03-94F4-7A5BC2EEA4B8}"/>
              </a:ext>
            </a:extLst>
          </p:cNvPr>
          <p:cNvCxnSpPr/>
          <p:nvPr/>
        </p:nvCxnSpPr>
        <p:spPr>
          <a:xfrm>
            <a:off x="3063766" y="557048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9CC2C-218B-44C9-9133-9B7A8653E050}"/>
              </a:ext>
            </a:extLst>
          </p:cNvPr>
          <p:cNvSpPr txBox="1"/>
          <p:nvPr/>
        </p:nvSpPr>
        <p:spPr>
          <a:xfrm>
            <a:off x="2714952" y="6090007"/>
            <a:ext cx="697627" cy="369332"/>
          </a:xfrm>
          <a:prstGeom prst="rect">
            <a:avLst/>
          </a:prstGeom>
          <a:noFill/>
        </p:spPr>
        <p:txBody>
          <a:bodyPr wrap="none" rtlCol="0">
            <a:spAutoFit/>
          </a:bodyPr>
          <a:lstStyle/>
          <a:p>
            <a:r>
              <a:rPr lang="en-GB" dirty="0"/>
              <a:t>1962</a:t>
            </a:r>
            <a:endParaRPr lang="de-DE" dirty="0"/>
          </a:p>
        </p:txBody>
      </p:sp>
      <p:sp>
        <p:nvSpPr>
          <p:cNvPr id="5" name="TextBox 4">
            <a:extLst>
              <a:ext uri="{FF2B5EF4-FFF2-40B4-BE49-F238E27FC236}">
                <a16:creationId xmlns:a16="http://schemas.microsoft.com/office/drawing/2014/main" id="{71CFD038-1883-4FBB-98EF-8F01F0DB7122}"/>
              </a:ext>
            </a:extLst>
          </p:cNvPr>
          <p:cNvSpPr txBox="1"/>
          <p:nvPr/>
        </p:nvSpPr>
        <p:spPr>
          <a:xfrm>
            <a:off x="2575036" y="3628795"/>
            <a:ext cx="1506260" cy="646331"/>
          </a:xfrm>
          <a:prstGeom prst="rect">
            <a:avLst/>
          </a:prstGeom>
          <a:noFill/>
        </p:spPr>
        <p:txBody>
          <a:bodyPr wrap="square" rtlCol="0">
            <a:spAutoFit/>
          </a:bodyPr>
          <a:lstStyle/>
          <a:p>
            <a:r>
              <a:rPr lang="en-GB" dirty="0"/>
              <a:t>16 words</a:t>
            </a:r>
          </a:p>
          <a:p>
            <a:r>
              <a:rPr lang="en-GB" dirty="0"/>
              <a:t>isolated</a:t>
            </a:r>
            <a:endParaRPr lang="de-DE" dirty="0"/>
          </a:p>
        </p:txBody>
      </p:sp>
      <p:pic>
        <p:nvPicPr>
          <p:cNvPr id="8" name="Picture 7">
            <a:extLst>
              <a:ext uri="{FF2B5EF4-FFF2-40B4-BE49-F238E27FC236}">
                <a16:creationId xmlns:a16="http://schemas.microsoft.com/office/drawing/2014/main" id="{1B237BFE-86F5-4483-882E-99E1F86534AB}"/>
              </a:ext>
            </a:extLst>
          </p:cNvPr>
          <p:cNvPicPr>
            <a:picLocks noChangeAspect="1"/>
          </p:cNvPicPr>
          <p:nvPr/>
        </p:nvPicPr>
        <p:blipFill>
          <a:blip r:embed="rId5"/>
          <a:stretch>
            <a:fillRect/>
          </a:stretch>
        </p:blipFill>
        <p:spPr>
          <a:xfrm>
            <a:off x="5008918" y="1528513"/>
            <a:ext cx="2243220" cy="1816596"/>
          </a:xfrm>
          <a:prstGeom prst="rect">
            <a:avLst/>
          </a:prstGeom>
        </p:spPr>
      </p:pic>
      <p:sp>
        <p:nvSpPr>
          <p:cNvPr id="10" name="TextBox 9">
            <a:extLst>
              <a:ext uri="{FF2B5EF4-FFF2-40B4-BE49-F238E27FC236}">
                <a16:creationId xmlns:a16="http://schemas.microsoft.com/office/drawing/2014/main" id="{318C75D7-4B7A-4F42-9346-BB5B1403EE8D}"/>
              </a:ext>
            </a:extLst>
          </p:cNvPr>
          <p:cNvSpPr txBox="1"/>
          <p:nvPr/>
        </p:nvSpPr>
        <p:spPr>
          <a:xfrm>
            <a:off x="4553322" y="3475059"/>
            <a:ext cx="3557384" cy="369332"/>
          </a:xfrm>
          <a:prstGeom prst="rect">
            <a:avLst/>
          </a:prstGeom>
          <a:noFill/>
        </p:spPr>
        <p:txBody>
          <a:bodyPr wrap="none" rtlCol="0">
            <a:spAutoFit/>
          </a:bodyPr>
          <a:lstStyle/>
          <a:p>
            <a:r>
              <a:rPr lang="en-GB" dirty="0"/>
              <a:t>HARPY-1976 connected words </a:t>
            </a:r>
            <a:endParaRPr lang="de-DE" dirty="0"/>
          </a:p>
        </p:txBody>
      </p:sp>
      <p:sp>
        <p:nvSpPr>
          <p:cNvPr id="16" name="TextBox 15">
            <a:extLst>
              <a:ext uri="{FF2B5EF4-FFF2-40B4-BE49-F238E27FC236}">
                <a16:creationId xmlns:a16="http://schemas.microsoft.com/office/drawing/2014/main" id="{9BC279ED-428E-430D-8534-B63E3BDD9725}"/>
              </a:ext>
            </a:extLst>
          </p:cNvPr>
          <p:cNvSpPr txBox="1"/>
          <p:nvPr/>
        </p:nvSpPr>
        <p:spPr>
          <a:xfrm>
            <a:off x="1292773" y="6570272"/>
            <a:ext cx="6096000" cy="261610"/>
          </a:xfrm>
          <a:prstGeom prst="rect">
            <a:avLst/>
          </a:prstGeom>
          <a:noFill/>
        </p:spPr>
        <p:txBody>
          <a:bodyPr wrap="square">
            <a:spAutoFit/>
          </a:bodyPr>
          <a:lstStyle/>
          <a:p>
            <a:pPr algn="l"/>
            <a:r>
              <a:rPr lang="en-US" sz="1050" b="0" i="0" dirty="0">
                <a:solidFill>
                  <a:srgbClr val="111111"/>
                </a:solidFill>
                <a:effectLst/>
                <a:latin typeface="Roboto" panose="02000000000000000000" pitchFamily="2" charset="0"/>
              </a:rPr>
              <a:t>Automatic Speech Recognition: A Review, </a:t>
            </a:r>
            <a:r>
              <a:rPr lang="en-US" sz="1050" b="0" i="0" dirty="0">
                <a:solidFill>
                  <a:srgbClr val="555555"/>
                </a:solidFill>
                <a:effectLst/>
                <a:latin typeface="Roboto" panose="02000000000000000000" pitchFamily="2" charset="0"/>
              </a:rPr>
              <a:t>December 2012</a:t>
            </a:r>
          </a:p>
        </p:txBody>
      </p:sp>
      <p:cxnSp>
        <p:nvCxnSpPr>
          <p:cNvPr id="17" name="Straight Connector 16">
            <a:extLst>
              <a:ext uri="{FF2B5EF4-FFF2-40B4-BE49-F238E27FC236}">
                <a16:creationId xmlns:a16="http://schemas.microsoft.com/office/drawing/2014/main" id="{8E391821-0F01-41CE-8AC2-D998780A34D3}"/>
              </a:ext>
            </a:extLst>
          </p:cNvPr>
          <p:cNvCxnSpPr/>
          <p:nvPr/>
        </p:nvCxnSpPr>
        <p:spPr>
          <a:xfrm>
            <a:off x="2455166" y="5575738"/>
            <a:ext cx="0" cy="4729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26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8</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81993418-EE18-40EA-8A8D-E710F7F3D46D}"/>
              </a:ext>
            </a:extLst>
          </p:cNvPr>
          <p:cNvSpPr txBox="1"/>
          <p:nvPr/>
        </p:nvSpPr>
        <p:spPr>
          <a:xfrm>
            <a:off x="1282261" y="3844391"/>
            <a:ext cx="941283" cy="369332"/>
          </a:xfrm>
          <a:prstGeom prst="rect">
            <a:avLst/>
          </a:prstGeom>
          <a:noFill/>
        </p:spPr>
        <p:txBody>
          <a:bodyPr wrap="none" rtlCol="0">
            <a:spAutoFit/>
          </a:bodyPr>
          <a:lstStyle/>
          <a:p>
            <a:r>
              <a:rPr lang="en-GB" dirty="0"/>
              <a:t>1 word</a:t>
            </a:r>
            <a:endParaRPr lang="de-DE" dirty="0"/>
          </a:p>
        </p:txBody>
      </p:sp>
      <p:pic>
        <p:nvPicPr>
          <p:cNvPr id="1028" name="Picture 4" descr="IBM Archives: IBM Shoebox">
            <a:extLst>
              <a:ext uri="{FF2B5EF4-FFF2-40B4-BE49-F238E27FC236}">
                <a16:creationId xmlns:a16="http://schemas.microsoft.com/office/drawing/2014/main" id="{F195D760-46DE-48F1-9A8A-02E2FD09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036" y="4334592"/>
            <a:ext cx="1366344" cy="115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796DF4F-D30A-4D03-94F4-7A5BC2EEA4B8}"/>
              </a:ext>
            </a:extLst>
          </p:cNvPr>
          <p:cNvCxnSpPr/>
          <p:nvPr/>
        </p:nvCxnSpPr>
        <p:spPr>
          <a:xfrm>
            <a:off x="3063766" y="557048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9CC2C-218B-44C9-9133-9B7A8653E050}"/>
              </a:ext>
            </a:extLst>
          </p:cNvPr>
          <p:cNvSpPr txBox="1"/>
          <p:nvPr/>
        </p:nvSpPr>
        <p:spPr>
          <a:xfrm>
            <a:off x="2714952" y="6043446"/>
            <a:ext cx="697627" cy="369332"/>
          </a:xfrm>
          <a:prstGeom prst="rect">
            <a:avLst/>
          </a:prstGeom>
          <a:noFill/>
        </p:spPr>
        <p:txBody>
          <a:bodyPr wrap="none" rtlCol="0">
            <a:spAutoFit/>
          </a:bodyPr>
          <a:lstStyle/>
          <a:p>
            <a:r>
              <a:rPr lang="en-GB" dirty="0"/>
              <a:t>1962</a:t>
            </a:r>
            <a:endParaRPr lang="de-DE" dirty="0"/>
          </a:p>
        </p:txBody>
      </p:sp>
      <p:sp>
        <p:nvSpPr>
          <p:cNvPr id="5" name="TextBox 4">
            <a:extLst>
              <a:ext uri="{FF2B5EF4-FFF2-40B4-BE49-F238E27FC236}">
                <a16:creationId xmlns:a16="http://schemas.microsoft.com/office/drawing/2014/main" id="{71CFD038-1883-4FBB-98EF-8F01F0DB7122}"/>
              </a:ext>
            </a:extLst>
          </p:cNvPr>
          <p:cNvSpPr txBox="1"/>
          <p:nvPr/>
        </p:nvSpPr>
        <p:spPr>
          <a:xfrm>
            <a:off x="2575036" y="3628795"/>
            <a:ext cx="1506260" cy="646331"/>
          </a:xfrm>
          <a:prstGeom prst="rect">
            <a:avLst/>
          </a:prstGeom>
          <a:noFill/>
        </p:spPr>
        <p:txBody>
          <a:bodyPr wrap="square" rtlCol="0">
            <a:spAutoFit/>
          </a:bodyPr>
          <a:lstStyle/>
          <a:p>
            <a:r>
              <a:rPr lang="en-GB" dirty="0"/>
              <a:t>16 words</a:t>
            </a:r>
          </a:p>
          <a:p>
            <a:r>
              <a:rPr lang="en-GB" dirty="0"/>
              <a:t>isolated</a:t>
            </a:r>
            <a:endParaRPr lang="de-DE" dirty="0"/>
          </a:p>
        </p:txBody>
      </p:sp>
      <p:pic>
        <p:nvPicPr>
          <p:cNvPr id="8" name="Picture 7">
            <a:extLst>
              <a:ext uri="{FF2B5EF4-FFF2-40B4-BE49-F238E27FC236}">
                <a16:creationId xmlns:a16="http://schemas.microsoft.com/office/drawing/2014/main" id="{1B237BFE-86F5-4483-882E-99E1F86534AB}"/>
              </a:ext>
            </a:extLst>
          </p:cNvPr>
          <p:cNvPicPr>
            <a:picLocks noChangeAspect="1"/>
          </p:cNvPicPr>
          <p:nvPr/>
        </p:nvPicPr>
        <p:blipFill>
          <a:blip r:embed="rId4"/>
          <a:stretch>
            <a:fillRect/>
          </a:stretch>
        </p:blipFill>
        <p:spPr>
          <a:xfrm>
            <a:off x="4061250" y="4285640"/>
            <a:ext cx="1424180" cy="1153324"/>
          </a:xfrm>
          <a:prstGeom prst="rect">
            <a:avLst/>
          </a:prstGeom>
        </p:spPr>
      </p:pic>
      <p:sp>
        <p:nvSpPr>
          <p:cNvPr id="10" name="TextBox 9">
            <a:extLst>
              <a:ext uri="{FF2B5EF4-FFF2-40B4-BE49-F238E27FC236}">
                <a16:creationId xmlns:a16="http://schemas.microsoft.com/office/drawing/2014/main" id="{318C75D7-4B7A-4F42-9346-BB5B1403EE8D}"/>
              </a:ext>
            </a:extLst>
          </p:cNvPr>
          <p:cNvSpPr txBox="1"/>
          <p:nvPr/>
        </p:nvSpPr>
        <p:spPr>
          <a:xfrm>
            <a:off x="4125376" y="3382726"/>
            <a:ext cx="1441420" cy="923330"/>
          </a:xfrm>
          <a:prstGeom prst="rect">
            <a:avLst/>
          </a:prstGeom>
          <a:noFill/>
        </p:spPr>
        <p:txBody>
          <a:bodyPr wrap="none" rtlCol="0">
            <a:spAutoFit/>
          </a:bodyPr>
          <a:lstStyle/>
          <a:p>
            <a:r>
              <a:rPr lang="en-GB" dirty="0"/>
              <a:t>1000 words</a:t>
            </a:r>
          </a:p>
          <a:p>
            <a:r>
              <a:rPr lang="en-GB" dirty="0"/>
              <a:t>Connected </a:t>
            </a:r>
          </a:p>
          <a:p>
            <a:r>
              <a:rPr lang="en-GB" dirty="0"/>
              <a:t>Speech </a:t>
            </a:r>
            <a:endParaRPr lang="de-DE" dirty="0"/>
          </a:p>
        </p:txBody>
      </p:sp>
      <p:cxnSp>
        <p:nvCxnSpPr>
          <p:cNvPr id="16" name="Straight Connector 15">
            <a:extLst>
              <a:ext uri="{FF2B5EF4-FFF2-40B4-BE49-F238E27FC236}">
                <a16:creationId xmlns:a16="http://schemas.microsoft.com/office/drawing/2014/main" id="{F19EF358-60FB-427A-9BF7-418322612E8A}"/>
              </a:ext>
            </a:extLst>
          </p:cNvPr>
          <p:cNvCxnSpPr/>
          <p:nvPr/>
        </p:nvCxnSpPr>
        <p:spPr>
          <a:xfrm>
            <a:off x="4667411" y="5570481"/>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E4C0F7-157A-4C42-8939-962378BAFC12}"/>
              </a:ext>
            </a:extLst>
          </p:cNvPr>
          <p:cNvSpPr txBox="1"/>
          <p:nvPr/>
        </p:nvSpPr>
        <p:spPr>
          <a:xfrm>
            <a:off x="4308579" y="6053960"/>
            <a:ext cx="697627" cy="369332"/>
          </a:xfrm>
          <a:prstGeom prst="rect">
            <a:avLst/>
          </a:prstGeom>
          <a:noFill/>
        </p:spPr>
        <p:txBody>
          <a:bodyPr wrap="none" rtlCol="0">
            <a:spAutoFit/>
          </a:bodyPr>
          <a:lstStyle/>
          <a:p>
            <a:r>
              <a:rPr lang="en-GB" dirty="0"/>
              <a:t>1976</a:t>
            </a:r>
            <a:endParaRPr lang="de-DE" dirty="0"/>
          </a:p>
        </p:txBody>
      </p:sp>
      <p:pic>
        <p:nvPicPr>
          <p:cNvPr id="14" name="Picture 13">
            <a:extLst>
              <a:ext uri="{FF2B5EF4-FFF2-40B4-BE49-F238E27FC236}">
                <a16:creationId xmlns:a16="http://schemas.microsoft.com/office/drawing/2014/main" id="{CF60BEF8-71F8-4149-945C-42BB23384B5B}"/>
              </a:ext>
            </a:extLst>
          </p:cNvPr>
          <p:cNvPicPr>
            <a:picLocks noChangeAspect="1"/>
          </p:cNvPicPr>
          <p:nvPr/>
        </p:nvPicPr>
        <p:blipFill>
          <a:blip r:embed="rId5"/>
          <a:stretch>
            <a:fillRect/>
          </a:stretch>
        </p:blipFill>
        <p:spPr>
          <a:xfrm>
            <a:off x="5630922" y="1477726"/>
            <a:ext cx="3895725" cy="1905000"/>
          </a:xfrm>
          <a:prstGeom prst="rect">
            <a:avLst/>
          </a:prstGeom>
        </p:spPr>
      </p:pic>
      <p:pic>
        <p:nvPicPr>
          <p:cNvPr id="21" name="Content Placeholder 5">
            <a:extLst>
              <a:ext uri="{FF2B5EF4-FFF2-40B4-BE49-F238E27FC236}">
                <a16:creationId xmlns:a16="http://schemas.microsoft.com/office/drawing/2014/main" id="{49D303A1-0E2D-46A2-ADC0-7A8E2C5F4014}"/>
              </a:ext>
            </a:extLst>
          </p:cNvPr>
          <p:cNvPicPr>
            <a:picLocks noGrp="1" noChangeAspect="1"/>
          </p:cNvPicPr>
          <p:nvPr>
            <p:ph idx="1"/>
          </p:nvPr>
        </p:nvPicPr>
        <p:blipFill rotWithShape="1">
          <a:blip r:embed="rId6"/>
          <a:srcRect l="39674" t="13116" r="39538" b="46305"/>
          <a:stretch/>
        </p:blipFill>
        <p:spPr>
          <a:xfrm>
            <a:off x="1329609" y="4334591"/>
            <a:ext cx="1125557" cy="1235887"/>
          </a:xfrm>
        </p:spPr>
      </p:pic>
      <p:sp>
        <p:nvSpPr>
          <p:cNvPr id="19" name="TextBox 18">
            <a:extLst>
              <a:ext uri="{FF2B5EF4-FFF2-40B4-BE49-F238E27FC236}">
                <a16:creationId xmlns:a16="http://schemas.microsoft.com/office/drawing/2014/main" id="{52D309E2-1330-47CA-83C7-5FD7BD9BA118}"/>
              </a:ext>
            </a:extLst>
          </p:cNvPr>
          <p:cNvSpPr txBox="1"/>
          <p:nvPr/>
        </p:nvSpPr>
        <p:spPr>
          <a:xfrm>
            <a:off x="1353533" y="6538912"/>
            <a:ext cx="6096000" cy="276999"/>
          </a:xfrm>
          <a:prstGeom prst="rect">
            <a:avLst/>
          </a:prstGeom>
          <a:noFill/>
        </p:spPr>
        <p:txBody>
          <a:bodyPr wrap="square">
            <a:spAutoFit/>
          </a:bodyPr>
          <a:lstStyle/>
          <a:p>
            <a:pPr algn="l"/>
            <a:r>
              <a:rPr lang="en-US" sz="1200" b="0" i="0" dirty="0">
                <a:solidFill>
                  <a:srgbClr val="111111"/>
                </a:solidFill>
                <a:effectLst/>
                <a:latin typeface="Roboto" panose="02000000000000000000" pitchFamily="2" charset="0"/>
              </a:rPr>
              <a:t>Automatic Speech Recognition: A Review, </a:t>
            </a:r>
            <a:r>
              <a:rPr lang="en-US" sz="1200" b="0" i="0" dirty="0">
                <a:solidFill>
                  <a:srgbClr val="555555"/>
                </a:solidFill>
                <a:effectLst/>
                <a:latin typeface="Roboto" panose="02000000000000000000" pitchFamily="2" charset="0"/>
              </a:rPr>
              <a:t>December 2012</a:t>
            </a:r>
          </a:p>
        </p:txBody>
      </p:sp>
      <p:cxnSp>
        <p:nvCxnSpPr>
          <p:cNvPr id="20" name="Straight Connector 19">
            <a:extLst>
              <a:ext uri="{FF2B5EF4-FFF2-40B4-BE49-F238E27FC236}">
                <a16:creationId xmlns:a16="http://schemas.microsoft.com/office/drawing/2014/main" id="{07C6D79B-39B3-48A4-A58F-DB84D523C701}"/>
              </a:ext>
            </a:extLst>
          </p:cNvPr>
          <p:cNvCxnSpPr/>
          <p:nvPr/>
        </p:nvCxnSpPr>
        <p:spPr>
          <a:xfrm>
            <a:off x="2455166" y="5575738"/>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AD3ED-3AF3-49AF-9E04-FE9A13A2187C}"/>
              </a:ext>
            </a:extLst>
          </p:cNvPr>
          <p:cNvCxnSpPr/>
          <p:nvPr/>
        </p:nvCxnSpPr>
        <p:spPr>
          <a:xfrm>
            <a:off x="3788979" y="5580995"/>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369834-9F9D-4C47-9210-CA7592AFC9A1}"/>
              </a:ext>
            </a:extLst>
          </p:cNvPr>
          <p:cNvSpPr txBox="1"/>
          <p:nvPr/>
        </p:nvSpPr>
        <p:spPr>
          <a:xfrm>
            <a:off x="6295698" y="3129014"/>
            <a:ext cx="2995448" cy="369332"/>
          </a:xfrm>
          <a:prstGeom prst="rect">
            <a:avLst/>
          </a:prstGeom>
          <a:noFill/>
        </p:spPr>
        <p:txBody>
          <a:bodyPr wrap="square">
            <a:spAutoFit/>
          </a:bodyPr>
          <a:lstStyle/>
          <a:p>
            <a:r>
              <a:rPr lang="en-GB" dirty="0"/>
              <a:t>10K+ words with LVCSR</a:t>
            </a:r>
            <a:endParaRPr lang="de-DE" dirty="0"/>
          </a:p>
        </p:txBody>
      </p:sp>
    </p:spTree>
    <p:extLst>
      <p:ext uri="{BB962C8B-B14F-4D97-AF65-F5344CB8AC3E}">
        <p14:creationId xmlns:p14="http://schemas.microsoft.com/office/powerpoint/2010/main" val="159528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017D-8005-4546-9D0E-71C6CCFB63C2}"/>
              </a:ext>
            </a:extLst>
          </p:cNvPr>
          <p:cNvSpPr>
            <a:spLocks noGrp="1"/>
          </p:cNvSpPr>
          <p:nvPr>
            <p:ph type="title"/>
          </p:nvPr>
        </p:nvSpPr>
        <p:spPr/>
        <p:txBody>
          <a:bodyPr/>
          <a:lstStyle/>
          <a:p>
            <a:r>
              <a:rPr lang="en-GB" dirty="0"/>
              <a:t>HISTORY OF ASR</a:t>
            </a:r>
            <a:endParaRPr lang="de-DE" dirty="0"/>
          </a:p>
        </p:txBody>
      </p:sp>
      <p:sp>
        <p:nvSpPr>
          <p:cNvPr id="4" name="Slide Number Placeholder 3">
            <a:extLst>
              <a:ext uri="{FF2B5EF4-FFF2-40B4-BE49-F238E27FC236}">
                <a16:creationId xmlns:a16="http://schemas.microsoft.com/office/drawing/2014/main" id="{ACEFEF25-305F-4041-AE7A-789277CA5F45}"/>
              </a:ext>
            </a:extLst>
          </p:cNvPr>
          <p:cNvSpPr>
            <a:spLocks noGrp="1"/>
          </p:cNvSpPr>
          <p:nvPr>
            <p:ph type="sldNum" sz="quarter" idx="12"/>
          </p:nvPr>
        </p:nvSpPr>
        <p:spPr/>
        <p:txBody>
          <a:bodyPr/>
          <a:lstStyle/>
          <a:p>
            <a:fld id="{D8DA9DAA-006C-4F4B-980E-E3DF019B24E2}" type="slidenum">
              <a:rPr lang="en-US" smtClean="0"/>
              <a:t>9</a:t>
            </a:fld>
            <a:endParaRPr lang="en-US" dirty="0"/>
          </a:p>
        </p:txBody>
      </p:sp>
      <p:cxnSp>
        <p:nvCxnSpPr>
          <p:cNvPr id="9" name="Straight Connector 8">
            <a:extLst>
              <a:ext uri="{FF2B5EF4-FFF2-40B4-BE49-F238E27FC236}">
                <a16:creationId xmlns:a16="http://schemas.microsoft.com/office/drawing/2014/main" id="{8B9C03A2-95FB-417E-8264-10EF59EA6E9B}"/>
              </a:ext>
            </a:extLst>
          </p:cNvPr>
          <p:cNvCxnSpPr/>
          <p:nvPr/>
        </p:nvCxnSpPr>
        <p:spPr>
          <a:xfrm>
            <a:off x="1261241" y="5812221"/>
            <a:ext cx="10436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BFECCB-1DEB-4801-A43C-00C05E63DE04}"/>
              </a:ext>
            </a:extLst>
          </p:cNvPr>
          <p:cNvCxnSpPr/>
          <p:nvPr/>
        </p:nvCxnSpPr>
        <p:spPr>
          <a:xfrm>
            <a:off x="1849821" y="5570483"/>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2DF05-9E6E-42B2-93C1-663EB3082189}"/>
              </a:ext>
            </a:extLst>
          </p:cNvPr>
          <p:cNvSpPr txBox="1"/>
          <p:nvPr/>
        </p:nvSpPr>
        <p:spPr>
          <a:xfrm>
            <a:off x="1501007" y="6053960"/>
            <a:ext cx="697627" cy="369332"/>
          </a:xfrm>
          <a:prstGeom prst="rect">
            <a:avLst/>
          </a:prstGeom>
          <a:noFill/>
        </p:spPr>
        <p:txBody>
          <a:bodyPr wrap="none" rtlCol="0">
            <a:spAutoFit/>
          </a:bodyPr>
          <a:lstStyle/>
          <a:p>
            <a:r>
              <a:rPr lang="en-GB" dirty="0"/>
              <a:t>1922</a:t>
            </a:r>
            <a:endParaRPr lang="de-DE" dirty="0"/>
          </a:p>
        </p:txBody>
      </p:sp>
      <p:sp>
        <p:nvSpPr>
          <p:cNvPr id="3" name="TextBox 2">
            <a:extLst>
              <a:ext uri="{FF2B5EF4-FFF2-40B4-BE49-F238E27FC236}">
                <a16:creationId xmlns:a16="http://schemas.microsoft.com/office/drawing/2014/main" id="{81993418-EE18-40EA-8A8D-E710F7F3D46D}"/>
              </a:ext>
            </a:extLst>
          </p:cNvPr>
          <p:cNvSpPr txBox="1"/>
          <p:nvPr/>
        </p:nvSpPr>
        <p:spPr>
          <a:xfrm>
            <a:off x="1282261" y="3844391"/>
            <a:ext cx="941283" cy="369332"/>
          </a:xfrm>
          <a:prstGeom prst="rect">
            <a:avLst/>
          </a:prstGeom>
          <a:noFill/>
        </p:spPr>
        <p:txBody>
          <a:bodyPr wrap="none" rtlCol="0">
            <a:spAutoFit/>
          </a:bodyPr>
          <a:lstStyle/>
          <a:p>
            <a:r>
              <a:rPr lang="en-GB" dirty="0"/>
              <a:t>1 word</a:t>
            </a:r>
            <a:endParaRPr lang="de-DE" dirty="0"/>
          </a:p>
        </p:txBody>
      </p:sp>
      <p:pic>
        <p:nvPicPr>
          <p:cNvPr id="1028" name="Picture 4" descr="IBM Archives: IBM Shoebox">
            <a:extLst>
              <a:ext uri="{FF2B5EF4-FFF2-40B4-BE49-F238E27FC236}">
                <a16:creationId xmlns:a16="http://schemas.microsoft.com/office/drawing/2014/main" id="{F195D760-46DE-48F1-9A8A-02E2FD09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036" y="4334592"/>
            <a:ext cx="1366344" cy="11533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796DF4F-D30A-4D03-94F4-7A5BC2EEA4B8}"/>
              </a:ext>
            </a:extLst>
          </p:cNvPr>
          <p:cNvCxnSpPr/>
          <p:nvPr/>
        </p:nvCxnSpPr>
        <p:spPr>
          <a:xfrm>
            <a:off x="3063766" y="557048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EA9CC2C-218B-44C9-9133-9B7A8653E050}"/>
              </a:ext>
            </a:extLst>
          </p:cNvPr>
          <p:cNvSpPr txBox="1"/>
          <p:nvPr/>
        </p:nvSpPr>
        <p:spPr>
          <a:xfrm>
            <a:off x="2714952" y="6043446"/>
            <a:ext cx="697627" cy="369332"/>
          </a:xfrm>
          <a:prstGeom prst="rect">
            <a:avLst/>
          </a:prstGeom>
          <a:noFill/>
        </p:spPr>
        <p:txBody>
          <a:bodyPr wrap="none" rtlCol="0">
            <a:spAutoFit/>
          </a:bodyPr>
          <a:lstStyle/>
          <a:p>
            <a:r>
              <a:rPr lang="en-GB" dirty="0"/>
              <a:t>1962</a:t>
            </a:r>
            <a:endParaRPr lang="de-DE" dirty="0"/>
          </a:p>
        </p:txBody>
      </p:sp>
      <p:sp>
        <p:nvSpPr>
          <p:cNvPr id="5" name="TextBox 4">
            <a:extLst>
              <a:ext uri="{FF2B5EF4-FFF2-40B4-BE49-F238E27FC236}">
                <a16:creationId xmlns:a16="http://schemas.microsoft.com/office/drawing/2014/main" id="{71CFD038-1883-4FBB-98EF-8F01F0DB7122}"/>
              </a:ext>
            </a:extLst>
          </p:cNvPr>
          <p:cNvSpPr txBox="1"/>
          <p:nvPr/>
        </p:nvSpPr>
        <p:spPr>
          <a:xfrm>
            <a:off x="2575036" y="3628795"/>
            <a:ext cx="1506260" cy="646331"/>
          </a:xfrm>
          <a:prstGeom prst="rect">
            <a:avLst/>
          </a:prstGeom>
          <a:noFill/>
        </p:spPr>
        <p:txBody>
          <a:bodyPr wrap="square" rtlCol="0">
            <a:spAutoFit/>
          </a:bodyPr>
          <a:lstStyle/>
          <a:p>
            <a:r>
              <a:rPr lang="en-GB" dirty="0"/>
              <a:t>16 words</a:t>
            </a:r>
          </a:p>
          <a:p>
            <a:r>
              <a:rPr lang="en-GB" dirty="0"/>
              <a:t>isolated</a:t>
            </a:r>
            <a:endParaRPr lang="de-DE" dirty="0"/>
          </a:p>
        </p:txBody>
      </p:sp>
      <p:pic>
        <p:nvPicPr>
          <p:cNvPr id="8" name="Picture 7">
            <a:extLst>
              <a:ext uri="{FF2B5EF4-FFF2-40B4-BE49-F238E27FC236}">
                <a16:creationId xmlns:a16="http://schemas.microsoft.com/office/drawing/2014/main" id="{1B237BFE-86F5-4483-882E-99E1F86534AB}"/>
              </a:ext>
            </a:extLst>
          </p:cNvPr>
          <p:cNvPicPr>
            <a:picLocks noChangeAspect="1"/>
          </p:cNvPicPr>
          <p:nvPr/>
        </p:nvPicPr>
        <p:blipFill>
          <a:blip r:embed="rId4"/>
          <a:stretch>
            <a:fillRect/>
          </a:stretch>
        </p:blipFill>
        <p:spPr>
          <a:xfrm>
            <a:off x="4061250" y="4285640"/>
            <a:ext cx="1424180" cy="1153324"/>
          </a:xfrm>
          <a:prstGeom prst="rect">
            <a:avLst/>
          </a:prstGeom>
        </p:spPr>
      </p:pic>
      <p:sp>
        <p:nvSpPr>
          <p:cNvPr id="10" name="TextBox 9">
            <a:extLst>
              <a:ext uri="{FF2B5EF4-FFF2-40B4-BE49-F238E27FC236}">
                <a16:creationId xmlns:a16="http://schemas.microsoft.com/office/drawing/2014/main" id="{318C75D7-4B7A-4F42-9346-BB5B1403EE8D}"/>
              </a:ext>
            </a:extLst>
          </p:cNvPr>
          <p:cNvSpPr txBox="1"/>
          <p:nvPr/>
        </p:nvSpPr>
        <p:spPr>
          <a:xfrm>
            <a:off x="4125376" y="3382726"/>
            <a:ext cx="1441420" cy="923330"/>
          </a:xfrm>
          <a:prstGeom prst="rect">
            <a:avLst/>
          </a:prstGeom>
          <a:noFill/>
        </p:spPr>
        <p:txBody>
          <a:bodyPr wrap="none" rtlCol="0">
            <a:spAutoFit/>
          </a:bodyPr>
          <a:lstStyle/>
          <a:p>
            <a:r>
              <a:rPr lang="en-GB" dirty="0"/>
              <a:t>1000 words</a:t>
            </a:r>
          </a:p>
          <a:p>
            <a:r>
              <a:rPr lang="en-GB" dirty="0"/>
              <a:t>Connected </a:t>
            </a:r>
          </a:p>
          <a:p>
            <a:r>
              <a:rPr lang="en-GB" dirty="0"/>
              <a:t>Speech </a:t>
            </a:r>
            <a:endParaRPr lang="de-DE" dirty="0"/>
          </a:p>
        </p:txBody>
      </p:sp>
      <p:cxnSp>
        <p:nvCxnSpPr>
          <p:cNvPr id="16" name="Straight Connector 15">
            <a:extLst>
              <a:ext uri="{FF2B5EF4-FFF2-40B4-BE49-F238E27FC236}">
                <a16:creationId xmlns:a16="http://schemas.microsoft.com/office/drawing/2014/main" id="{F19EF358-60FB-427A-9BF7-418322612E8A}"/>
              </a:ext>
            </a:extLst>
          </p:cNvPr>
          <p:cNvCxnSpPr/>
          <p:nvPr/>
        </p:nvCxnSpPr>
        <p:spPr>
          <a:xfrm>
            <a:off x="4667411" y="5570481"/>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E4C0F7-157A-4C42-8939-962378BAFC12}"/>
              </a:ext>
            </a:extLst>
          </p:cNvPr>
          <p:cNvSpPr txBox="1"/>
          <p:nvPr/>
        </p:nvSpPr>
        <p:spPr>
          <a:xfrm>
            <a:off x="4358176" y="6053960"/>
            <a:ext cx="697627" cy="369332"/>
          </a:xfrm>
          <a:prstGeom prst="rect">
            <a:avLst/>
          </a:prstGeom>
          <a:noFill/>
        </p:spPr>
        <p:txBody>
          <a:bodyPr wrap="none" rtlCol="0">
            <a:spAutoFit/>
          </a:bodyPr>
          <a:lstStyle/>
          <a:p>
            <a:r>
              <a:rPr lang="en-GB" dirty="0"/>
              <a:t>1976</a:t>
            </a:r>
            <a:endParaRPr lang="de-DE" dirty="0"/>
          </a:p>
        </p:txBody>
      </p:sp>
      <p:pic>
        <p:nvPicPr>
          <p:cNvPr id="14" name="Picture 13">
            <a:extLst>
              <a:ext uri="{FF2B5EF4-FFF2-40B4-BE49-F238E27FC236}">
                <a16:creationId xmlns:a16="http://schemas.microsoft.com/office/drawing/2014/main" id="{CF60BEF8-71F8-4149-945C-42BB23384B5B}"/>
              </a:ext>
            </a:extLst>
          </p:cNvPr>
          <p:cNvPicPr>
            <a:picLocks noChangeAspect="1"/>
          </p:cNvPicPr>
          <p:nvPr/>
        </p:nvPicPr>
        <p:blipFill>
          <a:blip r:embed="rId5"/>
          <a:stretch>
            <a:fillRect/>
          </a:stretch>
        </p:blipFill>
        <p:spPr>
          <a:xfrm>
            <a:off x="5746536" y="4334591"/>
            <a:ext cx="2222492" cy="1096409"/>
          </a:xfrm>
          <a:prstGeom prst="rect">
            <a:avLst/>
          </a:prstGeom>
        </p:spPr>
      </p:pic>
      <p:pic>
        <p:nvPicPr>
          <p:cNvPr id="21" name="Content Placeholder 5">
            <a:extLst>
              <a:ext uri="{FF2B5EF4-FFF2-40B4-BE49-F238E27FC236}">
                <a16:creationId xmlns:a16="http://schemas.microsoft.com/office/drawing/2014/main" id="{49D303A1-0E2D-46A2-ADC0-7A8E2C5F4014}"/>
              </a:ext>
            </a:extLst>
          </p:cNvPr>
          <p:cNvPicPr>
            <a:picLocks noGrp="1" noChangeAspect="1"/>
          </p:cNvPicPr>
          <p:nvPr>
            <p:ph idx="1"/>
          </p:nvPr>
        </p:nvPicPr>
        <p:blipFill rotWithShape="1">
          <a:blip r:embed="rId6"/>
          <a:srcRect l="39674" t="13116" r="39538" b="46305"/>
          <a:stretch/>
        </p:blipFill>
        <p:spPr>
          <a:xfrm>
            <a:off x="1329609" y="4334591"/>
            <a:ext cx="1125557" cy="1235887"/>
          </a:xfrm>
        </p:spPr>
      </p:pic>
      <p:sp>
        <p:nvSpPr>
          <p:cNvPr id="18" name="TextBox 17">
            <a:extLst>
              <a:ext uri="{FF2B5EF4-FFF2-40B4-BE49-F238E27FC236}">
                <a16:creationId xmlns:a16="http://schemas.microsoft.com/office/drawing/2014/main" id="{DD250D97-9A75-427B-9717-A7F75F7F84FB}"/>
              </a:ext>
            </a:extLst>
          </p:cNvPr>
          <p:cNvSpPr txBox="1"/>
          <p:nvPr/>
        </p:nvSpPr>
        <p:spPr>
          <a:xfrm>
            <a:off x="6182030" y="5987018"/>
            <a:ext cx="697627" cy="369332"/>
          </a:xfrm>
          <a:prstGeom prst="rect">
            <a:avLst/>
          </a:prstGeom>
          <a:noFill/>
        </p:spPr>
        <p:txBody>
          <a:bodyPr wrap="none" rtlCol="0">
            <a:spAutoFit/>
          </a:bodyPr>
          <a:lstStyle/>
          <a:p>
            <a:r>
              <a:rPr lang="en-GB" dirty="0"/>
              <a:t>1982</a:t>
            </a:r>
            <a:endParaRPr lang="de-DE" dirty="0"/>
          </a:p>
        </p:txBody>
      </p:sp>
      <p:sp>
        <p:nvSpPr>
          <p:cNvPr id="19" name="TextBox 18">
            <a:extLst>
              <a:ext uri="{FF2B5EF4-FFF2-40B4-BE49-F238E27FC236}">
                <a16:creationId xmlns:a16="http://schemas.microsoft.com/office/drawing/2014/main" id="{1A17C7BE-6D71-4279-A859-77C4260FD1BF}"/>
              </a:ext>
            </a:extLst>
          </p:cNvPr>
          <p:cNvSpPr txBox="1"/>
          <p:nvPr/>
        </p:nvSpPr>
        <p:spPr>
          <a:xfrm>
            <a:off x="6030360" y="3411261"/>
            <a:ext cx="1813317" cy="646331"/>
          </a:xfrm>
          <a:prstGeom prst="rect">
            <a:avLst/>
          </a:prstGeom>
          <a:noFill/>
        </p:spPr>
        <p:txBody>
          <a:bodyPr wrap="none" rtlCol="0">
            <a:spAutoFit/>
          </a:bodyPr>
          <a:lstStyle/>
          <a:p>
            <a:r>
              <a:rPr lang="en-GB" dirty="0"/>
              <a:t>10K+ words</a:t>
            </a:r>
          </a:p>
          <a:p>
            <a:r>
              <a:rPr lang="en-GB" dirty="0"/>
              <a:t>LVCSR System</a:t>
            </a:r>
            <a:endParaRPr lang="de-DE" dirty="0"/>
          </a:p>
        </p:txBody>
      </p:sp>
      <p:pic>
        <p:nvPicPr>
          <p:cNvPr id="7" name="Picture 6">
            <a:extLst>
              <a:ext uri="{FF2B5EF4-FFF2-40B4-BE49-F238E27FC236}">
                <a16:creationId xmlns:a16="http://schemas.microsoft.com/office/drawing/2014/main" id="{6A8E289C-9F48-4DF8-B672-C9DD35A8E5BA}"/>
              </a:ext>
            </a:extLst>
          </p:cNvPr>
          <p:cNvPicPr>
            <a:picLocks noChangeAspect="1"/>
          </p:cNvPicPr>
          <p:nvPr/>
        </p:nvPicPr>
        <p:blipFill>
          <a:blip r:embed="rId7"/>
          <a:stretch>
            <a:fillRect/>
          </a:stretch>
        </p:blipFill>
        <p:spPr>
          <a:xfrm>
            <a:off x="6172742" y="1389148"/>
            <a:ext cx="4875716" cy="1766810"/>
          </a:xfrm>
          <a:prstGeom prst="rect">
            <a:avLst/>
          </a:prstGeom>
        </p:spPr>
      </p:pic>
      <p:cxnSp>
        <p:nvCxnSpPr>
          <p:cNvPr id="22" name="Straight Connector 21">
            <a:extLst>
              <a:ext uri="{FF2B5EF4-FFF2-40B4-BE49-F238E27FC236}">
                <a16:creationId xmlns:a16="http://schemas.microsoft.com/office/drawing/2014/main" id="{22B4E666-9A6C-4C3B-9652-7F5BC1994358}"/>
              </a:ext>
            </a:extLst>
          </p:cNvPr>
          <p:cNvCxnSpPr/>
          <p:nvPr/>
        </p:nvCxnSpPr>
        <p:spPr>
          <a:xfrm>
            <a:off x="6555782" y="5575738"/>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9576CB-BA6F-4123-BEE8-404D2968E57F}"/>
              </a:ext>
            </a:extLst>
          </p:cNvPr>
          <p:cNvCxnSpPr/>
          <p:nvPr/>
        </p:nvCxnSpPr>
        <p:spPr>
          <a:xfrm>
            <a:off x="8799741" y="5514052"/>
            <a:ext cx="0" cy="472965"/>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E4A995-C964-4D97-AB82-1281552E9358}"/>
              </a:ext>
            </a:extLst>
          </p:cNvPr>
          <p:cNvSpPr txBox="1"/>
          <p:nvPr/>
        </p:nvSpPr>
        <p:spPr>
          <a:xfrm>
            <a:off x="8422642" y="6001658"/>
            <a:ext cx="697627" cy="369332"/>
          </a:xfrm>
          <a:prstGeom prst="rect">
            <a:avLst/>
          </a:prstGeom>
          <a:noFill/>
        </p:spPr>
        <p:txBody>
          <a:bodyPr wrap="none" rtlCol="0">
            <a:spAutoFit/>
          </a:bodyPr>
          <a:lstStyle/>
          <a:p>
            <a:r>
              <a:rPr lang="en-GB" dirty="0"/>
              <a:t>2012</a:t>
            </a:r>
            <a:endParaRPr lang="de-DE" dirty="0"/>
          </a:p>
        </p:txBody>
      </p:sp>
      <p:sp>
        <p:nvSpPr>
          <p:cNvPr id="25" name="TextBox 24">
            <a:extLst>
              <a:ext uri="{FF2B5EF4-FFF2-40B4-BE49-F238E27FC236}">
                <a16:creationId xmlns:a16="http://schemas.microsoft.com/office/drawing/2014/main" id="{11DCA5CA-AC80-477A-BC32-A59EEF7BA8DF}"/>
              </a:ext>
            </a:extLst>
          </p:cNvPr>
          <p:cNvSpPr txBox="1"/>
          <p:nvPr/>
        </p:nvSpPr>
        <p:spPr>
          <a:xfrm>
            <a:off x="1329609" y="6494348"/>
            <a:ext cx="6096000" cy="261610"/>
          </a:xfrm>
          <a:prstGeom prst="rect">
            <a:avLst/>
          </a:prstGeom>
          <a:noFill/>
        </p:spPr>
        <p:txBody>
          <a:bodyPr wrap="square">
            <a:spAutoFit/>
          </a:bodyPr>
          <a:lstStyle/>
          <a:p>
            <a:pPr algn="l"/>
            <a:r>
              <a:rPr lang="en-US" sz="1100" b="0" i="0" dirty="0">
                <a:solidFill>
                  <a:srgbClr val="111111"/>
                </a:solidFill>
                <a:effectLst/>
                <a:latin typeface="Roboto" panose="02000000000000000000" pitchFamily="2" charset="0"/>
              </a:rPr>
              <a:t>Automatic Speech Recognition: A Review, </a:t>
            </a:r>
            <a:r>
              <a:rPr lang="en-US" sz="1100" b="0" i="0" dirty="0">
                <a:solidFill>
                  <a:srgbClr val="555555"/>
                </a:solidFill>
                <a:effectLst/>
                <a:latin typeface="Roboto" panose="02000000000000000000" pitchFamily="2" charset="0"/>
              </a:rPr>
              <a:t>December 2012</a:t>
            </a:r>
          </a:p>
        </p:txBody>
      </p:sp>
      <p:cxnSp>
        <p:nvCxnSpPr>
          <p:cNvPr id="26" name="Straight Connector 25">
            <a:extLst>
              <a:ext uri="{FF2B5EF4-FFF2-40B4-BE49-F238E27FC236}">
                <a16:creationId xmlns:a16="http://schemas.microsoft.com/office/drawing/2014/main" id="{3FA2F16F-4790-4C21-A39E-45C8A27EAC1D}"/>
              </a:ext>
            </a:extLst>
          </p:cNvPr>
          <p:cNvCxnSpPr/>
          <p:nvPr/>
        </p:nvCxnSpPr>
        <p:spPr>
          <a:xfrm>
            <a:off x="2455166" y="5575738"/>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2E1328-C7DC-4AAD-8A74-AFB063122F1C}"/>
              </a:ext>
            </a:extLst>
          </p:cNvPr>
          <p:cNvCxnSpPr/>
          <p:nvPr/>
        </p:nvCxnSpPr>
        <p:spPr>
          <a:xfrm>
            <a:off x="3784725" y="5591504"/>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BEDE1D-28EF-4A5E-B060-E806F9AED91C}"/>
              </a:ext>
            </a:extLst>
          </p:cNvPr>
          <p:cNvCxnSpPr/>
          <p:nvPr/>
        </p:nvCxnSpPr>
        <p:spPr>
          <a:xfrm>
            <a:off x="5485430" y="5591504"/>
            <a:ext cx="0" cy="47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E77CDB-8737-4031-BEA3-DB743ABFA71E}"/>
              </a:ext>
            </a:extLst>
          </p:cNvPr>
          <p:cNvCxnSpPr/>
          <p:nvPr/>
        </p:nvCxnSpPr>
        <p:spPr>
          <a:xfrm>
            <a:off x="7515897" y="5580995"/>
            <a:ext cx="0" cy="4729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31060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3860</Words>
  <Application>Microsoft Office PowerPoint</Application>
  <PresentationFormat>Widescreen</PresentationFormat>
  <Paragraphs>496</Paragraphs>
  <Slides>50</Slides>
  <Notes>33</Notes>
  <HiddenSlides>2</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50</vt:i4>
      </vt:variant>
    </vt:vector>
  </HeadingPairs>
  <TitlesOfParts>
    <vt:vector size="69" baseType="lpstr">
      <vt:lpstr>Adobe Song Std L</vt:lpstr>
      <vt:lpstr>Adobe Thai</vt:lpstr>
      <vt:lpstr>-apple-system</vt:lpstr>
      <vt:lpstr>Arial</vt:lpstr>
      <vt:lpstr>Arial</vt:lpstr>
      <vt:lpstr>Calibri</vt:lpstr>
      <vt:lpstr>Courier New</vt:lpstr>
      <vt:lpstr>FKGrotesk</vt:lpstr>
      <vt:lpstr>Georgia</vt:lpstr>
      <vt:lpstr>Helvetica Neue</vt:lpstr>
      <vt:lpstr>IBM Plex Sans</vt:lpstr>
      <vt:lpstr>inherit</vt:lpstr>
      <vt:lpstr>Lucida Grande</vt:lpstr>
      <vt:lpstr>Open Sans</vt:lpstr>
      <vt:lpstr>Optimistic Text</vt:lpstr>
      <vt:lpstr>Roboto</vt:lpstr>
      <vt:lpstr>Univers</vt:lpstr>
      <vt:lpstr>Verdana</vt:lpstr>
      <vt:lpstr>GradientUnivers</vt:lpstr>
      <vt:lpstr>Automatic Speech Recognition</vt:lpstr>
      <vt:lpstr>What is ASR?</vt:lpstr>
      <vt:lpstr>What we expect from Speech recognition systems?</vt:lpstr>
      <vt:lpstr>Why is ASR desirable for all Languages?</vt:lpstr>
      <vt:lpstr>HISTORY OF ASR</vt:lpstr>
      <vt:lpstr>HISTORY OF ASR</vt:lpstr>
      <vt:lpstr>HISTORY OF ASR</vt:lpstr>
      <vt:lpstr>HISTORY OF ASR</vt:lpstr>
      <vt:lpstr>HISTORY OF ASR</vt:lpstr>
      <vt:lpstr>HISTORY OF ASR</vt:lpstr>
      <vt:lpstr>Industry report</vt:lpstr>
      <vt:lpstr>PowerPoint Presentation</vt:lpstr>
      <vt:lpstr>PowerPoint Presentation</vt:lpstr>
      <vt:lpstr>Challenges for Speech recognition Systems</vt:lpstr>
      <vt:lpstr>Code Switching and Code Mixing </vt:lpstr>
      <vt:lpstr>Accents in Speech Recognition</vt:lpstr>
      <vt:lpstr>Speech is really a next computer interface</vt:lpstr>
      <vt:lpstr>What we need to build a speech recognition system? </vt:lpstr>
      <vt:lpstr>Traditional Vs End to End ASR systems</vt:lpstr>
      <vt:lpstr>Feature Extraction techniques</vt:lpstr>
      <vt:lpstr>Types of ASR Systems</vt:lpstr>
      <vt:lpstr>Evaluation techniques for ASR</vt:lpstr>
      <vt:lpstr>Evaluation automatic speech recognition systems </vt:lpstr>
      <vt:lpstr>List of datasets that can be used for training ASR</vt:lpstr>
      <vt:lpstr>Can computer good at recognizing speech as human?</vt:lpstr>
      <vt:lpstr>How does human learn? </vt:lpstr>
      <vt:lpstr>Why this model (Wav2vec2.0)?</vt:lpstr>
      <vt:lpstr>Wav2vec2.0</vt:lpstr>
      <vt:lpstr>PowerPoint Presentation</vt:lpstr>
      <vt:lpstr>PowerPoint Presentation</vt:lpstr>
      <vt:lpstr>Speech Recognition Errors</vt:lpstr>
      <vt:lpstr>PowerPoint Presentation</vt:lpstr>
      <vt:lpstr>Transcription Errors</vt:lpstr>
      <vt:lpstr>Wav2vec 2.0 Pre-training+Self-Training</vt:lpstr>
      <vt:lpstr>PowerPoint Presentation</vt:lpstr>
      <vt:lpstr>Cross-linguality</vt:lpstr>
      <vt:lpstr>PowerPoint Presentation</vt:lpstr>
      <vt:lpstr>Wav2vec2 Models</vt:lpstr>
      <vt:lpstr>PowerPoint Presentation</vt:lpstr>
      <vt:lpstr>PowerPoint Presentation</vt:lpstr>
      <vt:lpstr>it wasn't like i was asking for the code to a nuclear bunker or anything like that but the amount of resistance i got from this. Sample-Audio-1</vt:lpstr>
      <vt:lpstr>“Oh, he has been away from New York—he has been all round the world. He doesn't know many people here, but he's very sociable, and he wants to know every one.”   Sample-Audio-2 </vt:lpstr>
      <vt:lpstr>chances are that they are rooted in the productivity crisis   Sample-Audio-3</vt:lpstr>
      <vt:lpstr>PowerPoint Presentation</vt:lpstr>
      <vt:lpstr>I am checking the performance of speech to text recognition  </vt:lpstr>
      <vt:lpstr>Learn powerful representations from speech audio</vt:lpstr>
      <vt:lpstr>Our speech is our identity</vt:lpstr>
      <vt:lpstr>THANK YOU</vt:lpstr>
      <vt:lpstr>A powerful sequence to sequence model excels in the larger setup  The lower performance of fine tuning is likely due to CTC not being as competitive as more elaborate sequence to sequence models when a lot of pseudo-labeled data is available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Iqbal Chanda</dc:creator>
  <cp:lastModifiedBy>Iqbal Chanda</cp:lastModifiedBy>
  <cp:revision>235</cp:revision>
  <dcterms:created xsi:type="dcterms:W3CDTF">2022-05-16T09:41:20Z</dcterms:created>
  <dcterms:modified xsi:type="dcterms:W3CDTF">2022-06-21T13:15:24Z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